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05" r:id="rId2"/>
    <p:sldId id="256" r:id="rId3"/>
    <p:sldId id="292" r:id="rId4"/>
    <p:sldId id="289" r:id="rId5"/>
    <p:sldId id="278" r:id="rId6"/>
    <p:sldId id="277" r:id="rId7"/>
    <p:sldId id="298" r:id="rId8"/>
    <p:sldId id="330" r:id="rId9"/>
    <p:sldId id="331" r:id="rId10"/>
    <p:sldId id="335" r:id="rId11"/>
    <p:sldId id="333" r:id="rId12"/>
    <p:sldId id="332" r:id="rId13"/>
    <p:sldId id="307" r:id="rId14"/>
    <p:sldId id="293" r:id="rId15"/>
    <p:sldId id="294" r:id="rId16"/>
    <p:sldId id="279" r:id="rId17"/>
    <p:sldId id="311" r:id="rId18"/>
    <p:sldId id="312" r:id="rId19"/>
    <p:sldId id="313" r:id="rId20"/>
    <p:sldId id="314" r:id="rId21"/>
    <p:sldId id="315" r:id="rId22"/>
    <p:sldId id="309" r:id="rId23"/>
    <p:sldId id="302" r:id="rId24"/>
    <p:sldId id="303" r:id="rId25"/>
    <p:sldId id="317" r:id="rId26"/>
    <p:sldId id="291" r:id="rId27"/>
    <p:sldId id="320" r:id="rId28"/>
    <p:sldId id="304" r:id="rId29"/>
    <p:sldId id="286" r:id="rId30"/>
    <p:sldId id="288" r:id="rId31"/>
    <p:sldId id="346" r:id="rId32"/>
    <p:sldId id="328" r:id="rId33"/>
    <p:sldId id="329" r:id="rId34"/>
    <p:sldId id="345" r:id="rId35"/>
    <p:sldId id="318" r:id="rId36"/>
    <p:sldId id="316" r:id="rId37"/>
    <p:sldId id="280" r:id="rId38"/>
    <p:sldId id="287" r:id="rId39"/>
    <p:sldId id="341" r:id="rId40"/>
    <p:sldId id="342" r:id="rId41"/>
    <p:sldId id="321" r:id="rId42"/>
    <p:sldId id="340" r:id="rId43"/>
    <p:sldId id="339" r:id="rId44"/>
    <p:sldId id="324" r:id="rId45"/>
    <p:sldId id="290" r:id="rId46"/>
    <p:sldId id="310" r:id="rId47"/>
    <p:sldId id="348" r:id="rId48"/>
    <p:sldId id="326" r:id="rId49"/>
    <p:sldId id="334" r:id="rId50"/>
    <p:sldId id="337" r:id="rId51"/>
    <p:sldId id="343" r:id="rId52"/>
    <p:sldId id="347" r:id="rId53"/>
    <p:sldId id="301" r:id="rId54"/>
    <p:sldId id="306" r:id="rId55"/>
    <p:sldId id="308" r:id="rId56"/>
    <p:sldId id="319" r:id="rId57"/>
    <p:sldId id="323" r:id="rId58"/>
    <p:sldId id="325" r:id="rId59"/>
    <p:sldId id="327" r:id="rId60"/>
    <p:sldId id="338" r:id="rId61"/>
    <p:sldId id="344" r:id="rId6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入" id="{905B3517-B49B-4C92-B543-2F7ED4AED54F}">
          <p14:sldIdLst>
            <p14:sldId id="305"/>
          </p14:sldIdLst>
        </p14:section>
        <p14:section name="标题" id="{51AA90EA-0719-480E-B14D-27DD3D873EAA}">
          <p14:sldIdLst>
            <p14:sldId id="256"/>
            <p14:sldId id="292"/>
          </p14:sldIdLst>
        </p14:section>
        <p14:section name="计算理论" id="{9C433112-64E4-41F5-80C6-0E69B3B77F4B}">
          <p14:sldIdLst>
            <p14:sldId id="289"/>
            <p14:sldId id="278"/>
            <p14:sldId id="277"/>
            <p14:sldId id="298"/>
            <p14:sldId id="330"/>
            <p14:sldId id="331"/>
            <p14:sldId id="335"/>
            <p14:sldId id="333"/>
            <p14:sldId id="332"/>
            <p14:sldId id="307"/>
          </p14:sldIdLst>
        </p14:section>
        <p14:section name="计算模型" id="{50D11FE4-12D8-46D3-966C-CCF87D6BED0B}">
          <p14:sldIdLst>
            <p14:sldId id="293"/>
            <p14:sldId id="294"/>
            <p14:sldId id="279"/>
            <p14:sldId id="311"/>
            <p14:sldId id="312"/>
            <p14:sldId id="313"/>
            <p14:sldId id="314"/>
            <p14:sldId id="315"/>
            <p14:sldId id="309"/>
            <p14:sldId id="302"/>
            <p14:sldId id="303"/>
            <p14:sldId id="317"/>
          </p14:sldIdLst>
        </p14:section>
        <p14:section name="量子信息与计算" id="{C6F4A2AA-A8DC-40CD-B856-B3FC238508A9}">
          <p14:sldIdLst>
            <p14:sldId id="291"/>
            <p14:sldId id="320"/>
            <p14:sldId id="304"/>
            <p14:sldId id="286"/>
            <p14:sldId id="288"/>
            <p14:sldId id="346"/>
            <p14:sldId id="328"/>
            <p14:sldId id="329"/>
            <p14:sldId id="345"/>
            <p14:sldId id="318"/>
            <p14:sldId id="316"/>
            <p14:sldId id="280"/>
            <p14:sldId id="287"/>
            <p14:sldId id="341"/>
            <p14:sldId id="342"/>
            <p14:sldId id="321"/>
            <p14:sldId id="340"/>
            <p14:sldId id="339"/>
            <p14:sldId id="324"/>
          </p14:sldIdLst>
        </p14:section>
        <p14:section name="验证" id="{CF5E7CCB-4A8C-48DA-A569-26B4408BE36E}">
          <p14:sldIdLst>
            <p14:sldId id="290"/>
            <p14:sldId id="310"/>
            <p14:sldId id="348"/>
            <p14:sldId id="326"/>
          </p14:sldIdLst>
        </p14:section>
        <p14:section name="参考资料" id="{A932CE13-4B34-4E76-9C34-E19820F77F5B}">
          <p14:sldIdLst>
            <p14:sldId id="334"/>
            <p14:sldId id="337"/>
            <p14:sldId id="343"/>
            <p14:sldId id="347"/>
          </p14:sldIdLst>
        </p14:section>
        <p14:section name="参考答案" id="{E74F661B-FDE6-46C9-BE98-DB841B07C214}">
          <p14:sldIdLst>
            <p14:sldId id="301"/>
            <p14:sldId id="306"/>
            <p14:sldId id="308"/>
            <p14:sldId id="319"/>
            <p14:sldId id="323"/>
            <p14:sldId id="325"/>
            <p14:sldId id="327"/>
          </p14:sldIdLst>
        </p14:section>
        <p14:section name="结语" id="{F8892AB5-03B1-4C47-A45E-E40B62B2902A}">
          <p14:sldIdLst>
            <p14:sldId id="338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38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F3EB4A2-EAA8-43E5-9CED-977D13F347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D2871C1-51AF-4637-9A9C-C75A8EE8D0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DF570-7F9F-4191-BD66-2C3F61382753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03C627-61BD-4C3C-88DB-588132FE5E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9F77DF4-CD4C-4A90-A898-6F38373466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61483-DD53-4840-8F32-3E17149DE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675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79626-D88B-480F-A9E0-A91B8EB5451C}" type="datetimeFigureOut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25896-6F3C-4C09-AACA-B262CC50FA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69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268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969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动态规划思想：同结构子问题，自下而上打表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8069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细胞自动机、循环标签系统：擦除、添加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RAM</a:t>
            </a:r>
            <a:r>
              <a:rPr lang="zh-CN" altLang="en-US" dirty="0"/>
              <a:t>：随机访存的</a:t>
            </a:r>
            <a:r>
              <a:rPr lang="en-US" altLang="zh-CN" dirty="0"/>
              <a:t>TM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525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演绎系统的基本思想：从少数几个本原函数出发，有限次复用算子，演绎出更多复杂的函数；因此只要作为基础的本原函数是可计算的、则由一致性可知演绎出的函数都是可计算的，增加算子和基本函数、直到生成集合不再能有新元素，则可以认为最后这些就是所有的可计算函数、再无其它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340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681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该程序求二进制补码：取反加一</a:t>
            </a:r>
            <a:endParaRPr kumimoji="1"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113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ord</a:t>
            </a:r>
            <a:r>
              <a:rPr kumimoji="1" lang="en-US" altLang="zh-CN" dirty="0"/>
              <a:t>(‘0’) = 48 = 6*8</a:t>
            </a:r>
          </a:p>
          <a:p>
            <a:r>
              <a:rPr kumimoji="1" lang="zh-CN" altLang="en-US" dirty="0"/>
              <a:t>答案分别是：清零，</a:t>
            </a:r>
            <a:r>
              <a:rPr kumimoji="1" lang="en-US" altLang="zh-CN" dirty="0"/>
              <a:t>echo</a:t>
            </a:r>
            <a:r>
              <a:rPr kumimoji="1" lang="zh-CN" altLang="en-US" dirty="0"/>
              <a:t>，移动，打印数字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，字母小写转大写，一位数无进位加法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748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大写为寄存器名</a:t>
            </a:r>
            <a:r>
              <a:rPr kumimoji="1" lang="en-US" altLang="zh-CN" dirty="0"/>
              <a:t>/</a:t>
            </a:r>
            <a:r>
              <a:rPr kumimoji="1" lang="zh-CN" altLang="en-US" dirty="0"/>
              <a:t>地址，小写为常量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723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迷思：玻璃神经网络</a:t>
            </a:r>
            <a:r>
              <a:rPr kumimoji="1" lang="zh-CN" altLang="en-US" dirty="0"/>
              <a:t>的时间复杂度？</a:t>
            </a:r>
            <a:endParaRPr lang="zh-CN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756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死循环？：有趣的反馈结构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283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可列性的直观感觉：计数，扩展地、存在一个有穷长描述的方法去产生一个含有无穷个元素的集合</a:t>
            </a:r>
            <a:endParaRPr kumimoji="1" lang="en-US" altLang="zh-CN" dirty="0"/>
          </a:p>
          <a:p>
            <a:r>
              <a:rPr kumimoji="1" lang="zh-CN" altLang="en-US" dirty="0"/>
              <a:t>排中选择时的</a:t>
            </a:r>
            <a:r>
              <a:rPr kumimoji="1" lang="en-US" altLang="zh-CN" dirty="0"/>
              <a:t>Lemma</a:t>
            </a:r>
            <a:r>
              <a:rPr kumimoji="1" lang="zh-CN" altLang="en-US" dirty="0"/>
              <a:t>：实数对于乘方运算是封闭的</a:t>
            </a:r>
            <a:endParaRPr kumimoji="1"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5466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1653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计算一个常数指的是计算函数</a:t>
            </a:r>
            <a:r>
              <a:rPr kumimoji="1" lang="en-US" altLang="zh-CN" dirty="0" err="1"/>
              <a:t>repr_c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，该函数返回给定常数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位有效数字在特定进制表示下的数码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128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盲人摸象、锤子定义钉子</a:t>
            </a:r>
            <a:endParaRPr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014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相互作用：弗洛伊德的躺椅就是个错误</a:t>
            </a:r>
            <a:endParaRPr kumimoji="1" lang="en-US" altLang="zh-CN" dirty="0"/>
          </a:p>
          <a:p>
            <a:r>
              <a:rPr kumimoji="1" lang="zh-CN" altLang="en-US" dirty="0"/>
              <a:t>唯物</a:t>
            </a:r>
            <a:r>
              <a:rPr kumimoji="1" lang="en-US" altLang="zh-CN" dirty="0"/>
              <a:t>/</a:t>
            </a:r>
            <a:r>
              <a:rPr kumimoji="1" lang="zh-CN" altLang="en-US" dirty="0"/>
              <a:t>物理主义的证明：考虑工具的尺度，微观粒子是如此渺小敏感以至于</a:t>
            </a:r>
            <a:r>
              <a:rPr kumimoji="1" lang="en-US" altLang="zh-CN" dirty="0"/>
              <a:t>……</a:t>
            </a:r>
            <a:r>
              <a:rPr kumimoji="1" lang="zh-CN" altLang="en-US" dirty="0"/>
              <a:t>考虑例子：</a:t>
            </a:r>
            <a:r>
              <a:rPr lang="zh-CN" altLang="en-US" dirty="0"/>
              <a:t>远去的火车测速</a:t>
            </a:r>
            <a:endParaRPr lang="en-US" altLang="zh-CN" dirty="0"/>
          </a:p>
          <a:p>
            <a:r>
              <a:rPr lang="zh-CN" altLang="en-US" dirty="0"/>
              <a:t>惠勒的话：反实在论式地放弃“中间解释”</a:t>
            </a:r>
            <a:endParaRPr lang="en-US" altLang="zh-CN" dirty="0"/>
          </a:p>
          <a:p>
            <a:r>
              <a:rPr kumimoji="1" lang="zh-CN" altLang="en-US" dirty="0"/>
              <a:t>这里不是一个知识代理或者时间逻辑问题，而是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事情如何开始发生</a:t>
            </a:r>
            <a:r>
              <a:rPr kumimoji="1" lang="en-US" altLang="zh-CN" dirty="0"/>
              <a:t>”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5018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以下若不加说明，默认我们总是谈论单个双态量子，或者两个双态量子组成的系统</a:t>
            </a:r>
            <a:endParaRPr kumimoji="1"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2166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Engels</a:t>
            </a:r>
            <a:r>
              <a:rPr kumimoji="1" lang="zh-CN" altLang="en-US" dirty="0"/>
              <a:t>论</a:t>
            </a:r>
            <a:r>
              <a:rPr kumimoji="1" lang="en-US" altLang="zh-CN" dirty="0"/>
              <a:t>Hegel</a:t>
            </a:r>
            <a:r>
              <a:rPr kumimoji="1" lang="zh-CN" altLang="en-US" dirty="0"/>
              <a:t>论运动：拯救语言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猫：攻击概率解释</a:t>
            </a:r>
            <a:endParaRPr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68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相空间例举：刚体碰撞、组装电脑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(</a:t>
            </a:r>
            <a:r>
              <a:rPr kumimoji="1" lang="zh-CN" altLang="en-US" dirty="0"/>
              <a:t>除去全局相位因子</a:t>
            </a:r>
            <a:r>
              <a:rPr kumimoji="1" lang="en-US" altLang="zh-CN" dirty="0"/>
              <a:t>)</a:t>
            </a:r>
            <a:r>
              <a:rPr kumimoji="1" lang="zh-CN" altLang="en-US" dirty="0"/>
              <a:t>答案</a:t>
            </a:r>
            <a:r>
              <a:rPr kumimoji="1" lang="zh-CN" altLang="en-US" dirty="0">
                <a:sym typeface="Wingdings" panose="05000000000000000000" pitchFamily="2" charset="2"/>
              </a:rPr>
              <a:t>：</a:t>
            </a:r>
            <a:r>
              <a:rPr kumimoji="1" lang="en-US" altLang="zh-CN" dirty="0">
                <a:sym typeface="Wingdings" panose="05000000000000000000" pitchFamily="2" charset="2"/>
              </a:rPr>
              <a:t>|0&gt;</a:t>
            </a:r>
            <a:r>
              <a:rPr kumimoji="1" lang="zh-CN" altLang="en-US" dirty="0">
                <a:sym typeface="Wingdings" panose="05000000000000000000" pitchFamily="2" charset="2"/>
              </a:rPr>
              <a:t>、</a:t>
            </a:r>
            <a:r>
              <a:rPr kumimoji="1" lang="en-US" altLang="zh-CN" dirty="0">
                <a:sym typeface="Wingdings" panose="05000000000000000000" pitchFamily="2" charset="2"/>
              </a:rPr>
              <a:t>|1&gt;</a:t>
            </a:r>
            <a:r>
              <a:rPr kumimoji="1" lang="zh-CN" altLang="en-US" dirty="0">
                <a:sym typeface="Wingdings" panose="05000000000000000000" pitchFamily="2" charset="2"/>
              </a:rPr>
              <a:t>、</a:t>
            </a:r>
            <a:r>
              <a:rPr kumimoji="1" lang="en-US" altLang="zh-CN" dirty="0">
                <a:sym typeface="Wingdings" panose="05000000000000000000" pitchFamily="2" charset="2"/>
              </a:rPr>
              <a:t>x</a:t>
            </a:r>
            <a:r>
              <a:rPr kumimoji="1" lang="zh-CN" altLang="en-US" dirty="0">
                <a:sym typeface="Wingdings" panose="05000000000000000000" pitchFamily="2" charset="2"/>
              </a:rPr>
              <a:t>正方向、</a:t>
            </a:r>
            <a:r>
              <a:rPr kumimoji="1" lang="en-US" altLang="zh-CN" dirty="0">
                <a:sym typeface="Wingdings" panose="05000000000000000000" pitchFamily="2" charset="2"/>
              </a:rPr>
              <a:t>y</a:t>
            </a:r>
            <a:r>
              <a:rPr kumimoji="1" lang="zh-CN" altLang="en-US" dirty="0">
                <a:sym typeface="Wingdings" panose="05000000000000000000" pitchFamily="2" charset="2"/>
              </a:rPr>
              <a:t>负方向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6008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一个列向量，经过一个庞大复杂的矩阵变换，得到结果是一个列向量</a:t>
            </a:r>
            <a:r>
              <a:rPr kumimoji="1" lang="en-US" altLang="zh-CN" dirty="0"/>
              <a:t>(</a:t>
            </a:r>
            <a:r>
              <a:rPr kumimoji="1" lang="zh-CN" altLang="en-US" dirty="0"/>
              <a:t>许多分量上都不为</a:t>
            </a:r>
            <a:r>
              <a:rPr kumimoji="1" lang="en-US" altLang="zh-CN" dirty="0"/>
              <a:t>0)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859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一组经典态符号，经过若干个真值表不断分解，得到一个复杂的叠加态</a:t>
            </a:r>
            <a:endParaRPr kumimoji="1"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553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测量：相互作用、破坏性、迫使结果产生</a:t>
            </a:r>
            <a:r>
              <a:rPr kumimoji="1" lang="en-US" altLang="zh-CN" dirty="0"/>
              <a:t>/</a:t>
            </a:r>
            <a:r>
              <a:rPr kumimoji="1" lang="zh-CN" altLang="en-US" dirty="0"/>
              <a:t>问题逼迫答案</a:t>
            </a:r>
            <a:endParaRPr kumimoji="1"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89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如果允许无限时间，不停机暂时被认为是个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坏点</a:t>
            </a:r>
            <a:r>
              <a:rPr kumimoji="1" lang="en-US" altLang="zh-CN" dirty="0"/>
              <a:t>”</a:t>
            </a:r>
            <a:r>
              <a:rPr kumimoji="1" lang="zh-CN" altLang="en-US" dirty="0"/>
              <a:t>而不考虑</a:t>
            </a:r>
            <a:endParaRPr kumimoji="1" lang="en-US" altLang="zh-CN" dirty="0"/>
          </a:p>
          <a:p>
            <a:r>
              <a:rPr kumimoji="1" lang="zh-CN" altLang="en-US" dirty="0"/>
              <a:t>如果允许无限空间，无意义，有效空间因为可以复用而总是比有效时间少，</a:t>
            </a:r>
            <a:endParaRPr kumimoji="1" lang="en-US" altLang="zh-CN" dirty="0"/>
          </a:p>
          <a:p>
            <a:r>
              <a:rPr kumimoji="1" lang="zh-CN" altLang="en-US" dirty="0"/>
              <a:t>如果允许无限长算法描述</a:t>
            </a:r>
            <a:r>
              <a:rPr kumimoji="1" lang="en-US" altLang="zh-CN" dirty="0"/>
              <a:t>(</a:t>
            </a:r>
            <a:r>
              <a:rPr kumimoji="1" lang="zh-CN" altLang="en-US" dirty="0"/>
              <a:t>玄思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：一个有限算法描述、产生一个无穷长子算法描述、该算法解决某个问题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758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纠缠</a:t>
            </a:r>
            <a:r>
              <a:rPr kumimoji="1" lang="en-US" altLang="zh-CN" dirty="0"/>
              <a:t>=</a:t>
            </a:r>
            <a:r>
              <a:rPr kumimoji="1" lang="zh-CN" altLang="en-US" dirty="0"/>
              <a:t>不是方的：减一项？加一项？</a:t>
            </a:r>
            <a:endParaRPr kumimoji="1"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EPR</a:t>
            </a:r>
            <a:r>
              <a:rPr kumimoji="1" lang="zh-CN" altLang="en-US" dirty="0"/>
              <a:t>佯谬，贝尔不等式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“瞬时</a:t>
            </a:r>
            <a:r>
              <a:rPr kumimoji="1" lang="en-US" altLang="zh-CN" dirty="0"/>
              <a:t>/</a:t>
            </a:r>
            <a:r>
              <a:rPr kumimoji="1" lang="zh-CN" altLang="en-US" dirty="0"/>
              <a:t>超距</a:t>
            </a:r>
            <a:r>
              <a:rPr kumimoji="1" lang="en-US" altLang="zh-CN" dirty="0"/>
              <a:t>”</a:t>
            </a:r>
            <a:r>
              <a:rPr kumimoji="1" lang="zh-CN" altLang="en-US" dirty="0"/>
              <a:t>的迷思：要求纠缠状态做到远距离长时间保持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864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酉矩阵：复空间上的可逆矩阵；</a:t>
            </a:r>
            <a:r>
              <a:rPr kumimoji="1" lang="en-US" altLang="zh-CN" dirty="0"/>
              <a:t>Hermit</a:t>
            </a:r>
            <a:r>
              <a:rPr kumimoji="1" lang="zh-CN" altLang="en-US" dirty="0"/>
              <a:t>矩阵：复空间上的对称矩阵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675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不可克隆：为什么能用</a:t>
            </a:r>
            <a:r>
              <a:rPr kumimoji="1" lang="en-US" altLang="zh-CN" dirty="0"/>
              <a:t>CNOT</a:t>
            </a:r>
            <a:r>
              <a:rPr kumimoji="1" lang="zh-CN" altLang="en-US" dirty="0"/>
              <a:t>门扇出？</a:t>
            </a:r>
            <a:endParaRPr kumimoji="1" lang="en-US" altLang="zh-CN" dirty="0"/>
          </a:p>
          <a:p>
            <a:r>
              <a:rPr kumimoji="1" lang="zh-CN" altLang="en-US" dirty="0"/>
              <a:t>但是</a:t>
            </a:r>
            <a:r>
              <a:rPr kumimoji="1" lang="en-US" altLang="zh-CN" dirty="0"/>
              <a:t>Gilles Brassard</a:t>
            </a:r>
            <a:r>
              <a:rPr kumimoji="1" lang="zh-CN" altLang="en-US" dirty="0"/>
              <a:t>：量子通信“对于恰巧失聪的窃听者是绝对安全的”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287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此处的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传输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：转移地、破坏性的、非克隆式的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注意：使用了量子信道和经典信道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玄思：如果这玩意儿可以拿来传送人或者物体的话，意味着什么？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6596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注意：只使用量子信道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043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目前只有两个系列的量子算法：</a:t>
            </a:r>
            <a:r>
              <a:rPr kumimoji="1" lang="en-US" altLang="zh-CN" dirty="0"/>
              <a:t>Simon/Shor</a:t>
            </a:r>
            <a:r>
              <a:rPr kumimoji="1" lang="zh-CN" altLang="en-US" dirty="0"/>
              <a:t>算法 和 </a:t>
            </a:r>
            <a:r>
              <a:rPr kumimoji="1" lang="en-US" altLang="zh-CN" dirty="0"/>
              <a:t>Grover</a:t>
            </a:r>
            <a:r>
              <a:rPr kumimoji="1" lang="zh-CN" altLang="en-US" dirty="0"/>
              <a:t>算法 </a:t>
            </a:r>
            <a:r>
              <a:rPr kumimoji="1" lang="en-US" altLang="zh-CN" dirty="0"/>
              <a:t>(HSP</a:t>
            </a:r>
            <a:r>
              <a:rPr kumimoji="1" lang="zh-CN" altLang="en-US" dirty="0"/>
              <a:t>问题 和 无序查找问题</a:t>
            </a:r>
            <a:r>
              <a:rPr kumimoji="1" lang="en-US" altLang="zh-CN" dirty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298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lang="en-US" altLang="zh-CN" dirty="0"/>
              <a:t>Deutsch</a:t>
            </a:r>
            <a:r>
              <a:rPr lang="zh-CN" altLang="en-US" dirty="0"/>
              <a:t>算法扩展到多元布尔函数即为</a:t>
            </a:r>
            <a:r>
              <a:rPr lang="en-US" altLang="zh-CN" dirty="0"/>
              <a:t>Simon</a:t>
            </a:r>
            <a:r>
              <a:rPr lang="zh-CN" altLang="en-US" dirty="0"/>
              <a:t>算法，</a:t>
            </a:r>
            <a:r>
              <a:rPr lang="en-US" altLang="zh-CN" dirty="0"/>
              <a:t>Simon</a:t>
            </a:r>
            <a:r>
              <a:rPr lang="zh-CN" altLang="en-US" dirty="0"/>
              <a:t>思想再加上量子傅里叶变换即可构造</a:t>
            </a:r>
            <a:r>
              <a:rPr lang="en-US" altLang="zh-CN" dirty="0"/>
              <a:t>Shor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kumimoji="1" lang="zh-CN" altLang="en-US" dirty="0"/>
              <a:t>注意</a:t>
            </a:r>
            <a:r>
              <a:rPr lang="en-US" altLang="zh-CN" dirty="0"/>
              <a:t>Deutsch</a:t>
            </a:r>
            <a:r>
              <a:rPr lang="zh-CN" altLang="en-US" dirty="0"/>
              <a:t>是确定性算法</a:t>
            </a:r>
            <a:r>
              <a:rPr lang="en-US" altLang="zh-CN" dirty="0"/>
              <a:t>(</a:t>
            </a:r>
            <a:r>
              <a:rPr lang="zh-CN" altLang="en-US" dirty="0"/>
              <a:t>一定得到正确解</a:t>
            </a:r>
            <a:r>
              <a:rPr lang="en-US" altLang="zh-CN" dirty="0"/>
              <a:t>)</a:t>
            </a:r>
            <a:r>
              <a:rPr lang="zh-CN" altLang="en-US" dirty="0"/>
              <a:t>，而</a:t>
            </a:r>
            <a:r>
              <a:rPr lang="en-US" altLang="zh-CN" dirty="0"/>
              <a:t>Simon</a:t>
            </a:r>
            <a:r>
              <a:rPr lang="zh-CN" altLang="en-US" dirty="0"/>
              <a:t>是随机算法</a:t>
            </a:r>
            <a:r>
              <a:rPr lang="en-US" altLang="zh-CN" dirty="0"/>
              <a:t>(</a:t>
            </a:r>
            <a:r>
              <a:rPr lang="zh-CN" altLang="en-US" dirty="0"/>
              <a:t>一次运行不一定得到想要的解</a:t>
            </a:r>
            <a:r>
              <a:rPr lang="en-US" altLang="zh-CN" dirty="0"/>
              <a:t>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30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110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空间的基：即空间中任何向量都可以由其线性表出，</a:t>
            </a:r>
            <a:r>
              <a:rPr lang="en-US" altLang="zh-CN" dirty="0"/>
              <a:t>ps. </a:t>
            </a:r>
            <a:r>
              <a:rPr lang="zh-CN" altLang="en-US" dirty="0"/>
              <a:t>这里显然是个四维空间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计算基：两两正交的一组基，一般用二进制自然数编号，例如四维空间上就是</a:t>
            </a:r>
            <a:r>
              <a:rPr lang="en-US" altLang="zh-CN" dirty="0"/>
              <a:t>|00</a:t>
            </a:r>
            <a:r>
              <a:rPr lang="en-US" altLang="ja-JP" dirty="0"/>
              <a:t>〉</a:t>
            </a:r>
            <a:r>
              <a:rPr lang="zh-CN" altLang="en-US" dirty="0"/>
              <a:t>、</a:t>
            </a:r>
            <a:r>
              <a:rPr lang="en-US" altLang="zh-CN" dirty="0"/>
              <a:t>|01</a:t>
            </a:r>
            <a:r>
              <a:rPr lang="en-US" altLang="ja-JP" dirty="0"/>
              <a:t>〉</a:t>
            </a:r>
            <a:r>
              <a:rPr lang="zh-CN" altLang="en-US" dirty="0"/>
              <a:t>、</a:t>
            </a:r>
            <a:r>
              <a:rPr lang="en-US" altLang="zh-CN" dirty="0"/>
              <a:t>|10</a:t>
            </a:r>
            <a:r>
              <a:rPr lang="en-US" altLang="ja-JP" dirty="0"/>
              <a:t>〉</a:t>
            </a:r>
            <a:r>
              <a:rPr lang="zh-CN" altLang="en-US" dirty="0"/>
              <a:t>、</a:t>
            </a:r>
            <a:r>
              <a:rPr lang="en-US" altLang="zh-CN" dirty="0"/>
              <a:t>|11</a:t>
            </a:r>
            <a:r>
              <a:rPr lang="en-US" altLang="ja-JP" dirty="0"/>
              <a:t>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酉矩阵：</a:t>
            </a:r>
            <a:r>
              <a:rPr lang="zh-CN" altLang="en-US" dirty="0"/>
              <a:t>即满足</a:t>
            </a:r>
            <a:r>
              <a:rPr lang="en-US" altLang="zh-CN" dirty="0"/>
              <a:t>UU’</a:t>
            </a:r>
            <a:r>
              <a:rPr lang="zh-CN" altLang="en-US" dirty="0"/>
              <a:t> </a:t>
            </a:r>
            <a:r>
              <a:rPr lang="en-US" altLang="zh-CN" dirty="0"/>
              <a:t>= U’U = I</a:t>
            </a:r>
            <a:r>
              <a:rPr lang="zh-CN" altLang="en-US" dirty="0"/>
              <a:t>，上标撇是共轭转置、</a:t>
            </a:r>
            <a:r>
              <a:rPr lang="en-US" altLang="zh-CN" dirty="0"/>
              <a:t>I</a:t>
            </a:r>
            <a:r>
              <a:rPr lang="zh-CN" altLang="en-US" dirty="0"/>
              <a:t>是同型单位阵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Hermit</a:t>
            </a:r>
            <a:r>
              <a:rPr kumimoji="1" lang="zh-CN" altLang="en-US" dirty="0"/>
              <a:t>阵：即满足</a:t>
            </a:r>
            <a:r>
              <a:rPr kumimoji="1" lang="en-US" altLang="zh-CN" dirty="0"/>
              <a:t>H=H’</a:t>
            </a:r>
            <a:r>
              <a:rPr kumimoji="1" lang="zh-CN" altLang="en-US" dirty="0"/>
              <a:t>，换言之即自共轭转置（显然</a:t>
            </a:r>
            <a:r>
              <a:rPr kumimoji="1" lang="en-US" altLang="zh-CN" dirty="0"/>
              <a:t>Hermit</a:t>
            </a:r>
            <a:r>
              <a:rPr kumimoji="1" lang="zh-CN" altLang="en-US" dirty="0"/>
              <a:t>阵都是酉的）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691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函数定义给出</a:t>
            </a:r>
            <a:r>
              <a:rPr kumimoji="1" lang="en-US" altLang="zh-CN" dirty="0"/>
              <a:t>”</a:t>
            </a:r>
            <a:r>
              <a:rPr kumimoji="1" lang="zh-CN" altLang="en-US" dirty="0"/>
              <a:t>我们想做的事</a:t>
            </a:r>
            <a:r>
              <a:rPr kumimoji="1" lang="en-US" altLang="zh-CN" dirty="0"/>
              <a:t>”</a:t>
            </a:r>
            <a:r>
              <a:rPr kumimoji="1" lang="zh-CN" altLang="en-US" dirty="0"/>
              <a:t>的外观描述，可计算性证明告诉我们</a:t>
            </a:r>
            <a:r>
              <a:rPr kumimoji="1" lang="en-US" altLang="zh-CN" dirty="0"/>
              <a:t>”</a:t>
            </a:r>
            <a:r>
              <a:rPr kumimoji="1" lang="zh-CN" altLang="en-US" dirty="0"/>
              <a:t>是否能做到这件事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，算法给出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如何做这件事</a:t>
            </a:r>
            <a:r>
              <a:rPr kumimoji="1" lang="en-US" altLang="zh-CN" dirty="0"/>
              <a:t>”</a:t>
            </a:r>
            <a:r>
              <a:rPr kumimoji="1" lang="zh-CN" altLang="en-US" dirty="0"/>
              <a:t>的内部细节</a:t>
            </a:r>
            <a:endParaRPr kumimoji="1" lang="en-US" altLang="zh-CN" dirty="0"/>
          </a:p>
          <a:p>
            <a:r>
              <a:rPr kumimoji="1" lang="zh-CN" altLang="en-US" dirty="0"/>
              <a:t>    函数性问题：</a:t>
            </a:r>
            <a:r>
              <a:rPr kumimoji="1" lang="en-US" altLang="zh-CN" dirty="0"/>
              <a:t>f(x) = ??                     // </a:t>
            </a:r>
            <a:r>
              <a:rPr kumimoji="1" lang="en-US" altLang="zh-CN" dirty="0" err="1"/>
              <a:t>Rng</a:t>
            </a:r>
            <a:r>
              <a:rPr kumimoji="1" lang="en-US" altLang="zh-CN" dirty="0"/>
              <a:t> = N</a:t>
            </a:r>
          </a:p>
          <a:p>
            <a:r>
              <a:rPr kumimoji="1" lang="zh-CN" altLang="en-US" dirty="0"/>
              <a:t>    判定性问题：</a:t>
            </a:r>
            <a:r>
              <a:rPr kumimoji="1" lang="en-US" altLang="zh-CN" dirty="0"/>
              <a:t>EQUAL(f(x),  c) = ??    // </a:t>
            </a:r>
            <a:r>
              <a:rPr kumimoji="1" lang="en-US" altLang="zh-CN" dirty="0" err="1"/>
              <a:t>Rng</a:t>
            </a:r>
            <a:r>
              <a:rPr kumimoji="1" lang="en-US" altLang="zh-CN" dirty="0"/>
              <a:t> = {True, False}</a:t>
            </a:r>
          </a:p>
          <a:p>
            <a:r>
              <a:rPr kumimoji="1" lang="zh-CN" altLang="en-US" dirty="0"/>
              <a:t>一个错误的直觉：</a:t>
            </a:r>
            <a:r>
              <a:rPr kumimoji="1" lang="en-US" altLang="zh-CN" dirty="0"/>
              <a:t>“</a:t>
            </a:r>
            <a:r>
              <a:rPr kumimoji="1" lang="zh-CN" altLang="en-US" dirty="0"/>
              <a:t>问题比答案多</a:t>
            </a:r>
            <a:r>
              <a:rPr kumimoji="1" lang="en-US" altLang="zh-CN" dirty="0"/>
              <a:t>”</a:t>
            </a:r>
            <a:r>
              <a:rPr kumimoji="1" lang="zh-CN" altLang="en-US" dirty="0"/>
              <a:t>（答案可以偶然重复）</a:t>
            </a:r>
            <a:endParaRPr kumimoji="1"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408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不出意料地，事实上</a:t>
            </a:r>
            <a:r>
              <a:rPr kumimoji="1" lang="en-US" altLang="zh-CN" dirty="0"/>
              <a:t>IP = PSPACE</a:t>
            </a:r>
          </a:p>
          <a:p>
            <a:r>
              <a:rPr kumimoji="1" lang="zh-CN" altLang="en-US" dirty="0"/>
              <a:t>图同构：宇宙空间中天体的空间定位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803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>
                <a:latin typeface="Bahnschrift SemiLight Condensed" panose="020B0502040204020203" pitchFamily="34" charset="0"/>
              </a:rPr>
              <a:t>经典计算的验证：</a:t>
            </a:r>
            <a:r>
              <a:rPr kumimoji="1" lang="en-US" altLang="zh-CN" dirty="0">
                <a:latin typeface="Bahnschrift SemiLight Condensed" panose="020B0502040204020203" pitchFamily="34" charset="0"/>
              </a:rPr>
              <a:t>NP</a:t>
            </a:r>
            <a:r>
              <a:rPr kumimoji="1" lang="zh-CN" altLang="en-US" dirty="0">
                <a:latin typeface="Bahnschrift SemiLight Condensed" panose="020B0502040204020203" pitchFamily="34" charset="0"/>
              </a:rPr>
              <a:t>证据、逐步骤检查</a:t>
            </a:r>
            <a:endParaRPr kumimoji="1" lang="en-US" altLang="zh-CN" dirty="0">
              <a:latin typeface="Bahnschrift SemiLight Condensed" panose="020B0502040204020203" pitchFamily="34" charset="0"/>
            </a:endParaRPr>
          </a:p>
          <a:p>
            <a:r>
              <a:rPr kumimoji="1" lang="zh-CN" altLang="en-US" dirty="0">
                <a:latin typeface="Bahnschrift SemiLight Condensed" panose="020B0502040204020203" pitchFamily="34" charset="0"/>
              </a:rPr>
              <a:t>量子计算的验证：一旦测量就不可逆了、无法逐步骤检查，怎么办？</a:t>
            </a:r>
            <a:endParaRPr kumimoji="1" lang="ja-JP" altLang="en-US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56793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398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5276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你直接说你不懂它就不好么？（</a:t>
            </a:r>
            <a:r>
              <a:rPr kumimoji="1" lang="en-US" altLang="zh-CN" dirty="0" err="1"/>
              <a:t>fo</a:t>
            </a:r>
            <a:r>
              <a:rPr kumimoji="1" lang="zh-CN" altLang="en-US" dirty="0"/>
              <a:t>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83878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0577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但如果用量子计算机模拟经典计算，那么计算速度不仅非常慢、而且只是概率性正确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705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271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人择原理：用于放弃自然科学的原理（</a:t>
            </a:r>
            <a:r>
              <a:rPr kumimoji="1" lang="en-US" altLang="zh-CN" dirty="0"/>
              <a:t>2333</a:t>
            </a:r>
          </a:p>
          <a:p>
            <a:r>
              <a:rPr kumimoji="1" lang="zh-CN" altLang="en-US" dirty="0"/>
              <a:t>随机、赌徒心理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438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现实世界真的会遇到</a:t>
            </a:r>
            <a:r>
              <a:rPr lang="en-US" altLang="zh-CN" dirty="0"/>
              <a:t>HALT</a:t>
            </a:r>
            <a:r>
              <a:rPr lang="zh-CN" altLang="en-US" dirty="0"/>
              <a:t>吗：软件测试领域</a:t>
            </a:r>
            <a:endParaRPr lang="en-US" altLang="zh-CN" dirty="0"/>
          </a:p>
          <a:p>
            <a:r>
              <a:rPr lang="en-US" altLang="zh-CN" dirty="0" err="1"/>
              <a:t>uHALT</a:t>
            </a:r>
            <a:r>
              <a:rPr lang="zh-CN" altLang="en-US" dirty="0"/>
              <a:t>：笔者定义的</a:t>
            </a:r>
            <a:r>
              <a:rPr lang="en-US" altLang="zh-CN" dirty="0"/>
              <a:t>unified-HALT</a:t>
            </a:r>
            <a:r>
              <a:rPr lang="zh-CN" altLang="en-US" dirty="0"/>
              <a:t>，即是否存在图灵机</a:t>
            </a:r>
            <a:r>
              <a:rPr lang="en-US" altLang="zh-CN" dirty="0"/>
              <a:t>M</a:t>
            </a:r>
            <a:r>
              <a:rPr lang="zh-CN" altLang="en-US" dirty="0"/>
              <a:t>判定“任意不直接</a:t>
            </a:r>
            <a:r>
              <a:rPr lang="en-US" altLang="zh-CN" dirty="0"/>
              <a:t>/</a:t>
            </a:r>
            <a:r>
              <a:rPr lang="zh-CN" altLang="en-US" dirty="0"/>
              <a:t>间接调用</a:t>
            </a:r>
            <a:r>
              <a:rPr lang="en-US" altLang="zh-CN" dirty="0"/>
              <a:t>M</a:t>
            </a:r>
            <a:r>
              <a:rPr lang="zh-CN" altLang="en-US" dirty="0"/>
              <a:t>、也不内嵌</a:t>
            </a:r>
            <a:r>
              <a:rPr lang="en-US" altLang="zh-CN" dirty="0"/>
              <a:t>M</a:t>
            </a:r>
            <a:r>
              <a:rPr lang="zh-CN" altLang="en-US" dirty="0"/>
              <a:t>的图灵机是否停机”的问题；暂时不清楚</a:t>
            </a:r>
            <a:r>
              <a:rPr lang="en-US" altLang="zh-CN" dirty="0" err="1"/>
              <a:t>uHALT</a:t>
            </a:r>
            <a:r>
              <a:rPr lang="zh-CN" altLang="en-US" dirty="0"/>
              <a:t>是否可计算，但如果</a:t>
            </a:r>
            <a:r>
              <a:rPr lang="en-US" altLang="zh-CN" dirty="0" err="1"/>
              <a:t>uHALT</a:t>
            </a:r>
            <a:r>
              <a:rPr lang="zh-CN" altLang="en-US" dirty="0"/>
              <a:t>可计算，那么它的应用意义远大于</a:t>
            </a:r>
            <a:r>
              <a:rPr lang="en-US" altLang="zh-CN" dirty="0"/>
              <a:t>HALT</a:t>
            </a:r>
            <a:r>
              <a:rPr lang="zh-CN" altLang="en-US" dirty="0"/>
              <a:t>，反之直觉上</a:t>
            </a:r>
            <a:r>
              <a:rPr lang="en-US" altLang="zh-CN" dirty="0"/>
              <a:t>HALT/</a:t>
            </a:r>
            <a:r>
              <a:rPr lang="zh-CN" altLang="en-US" dirty="0"/>
              <a:t>自涉性悖论就是个</a:t>
            </a:r>
            <a:r>
              <a:rPr lang="en-US" altLang="zh-CN" dirty="0"/>
              <a:t>(</a:t>
            </a:r>
            <a:r>
              <a:rPr lang="zh-CN" altLang="en-US" dirty="0"/>
              <a:t>无聊而必然的</a:t>
            </a:r>
            <a:r>
              <a:rPr lang="en-US" altLang="zh-CN" dirty="0"/>
              <a:t>)</a:t>
            </a:r>
            <a:r>
              <a:rPr lang="zh-CN" altLang="en-US" dirty="0"/>
              <a:t>语义黑洞、即它单纯否定了自我肯定</a:t>
            </a:r>
            <a:r>
              <a:rPr lang="en-US" altLang="zh-CN" dirty="0"/>
              <a:t>/</a:t>
            </a:r>
            <a:r>
              <a:rPr lang="zh-CN" altLang="en-US" dirty="0"/>
              <a:t>否定的合理性</a:t>
            </a:r>
            <a:endParaRPr lang="en-US" altLang="zh-CN" dirty="0"/>
          </a:p>
          <a:p>
            <a:r>
              <a:rPr kumimoji="1" lang="zh-CN" altLang="en-US" dirty="0"/>
              <a:t>证明</a:t>
            </a:r>
            <a:r>
              <a:rPr kumimoji="1" lang="en-US" altLang="zh-CN" dirty="0"/>
              <a:t>xx</a:t>
            </a:r>
            <a:r>
              <a:rPr kumimoji="1" lang="zh-CN" altLang="en-US" dirty="0"/>
              <a:t>可计算，即找一个算法去算它、即用有限长语句描述清楚定义域到值域之间那个映射关系的桥梁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知道，知道不，不知道</a:t>
            </a:r>
            <a:r>
              <a:rPr kumimoji="1" lang="en-US" altLang="zh-CN" dirty="0"/>
              <a:t>=</a:t>
            </a:r>
            <a:r>
              <a:rPr kumimoji="1" lang="zh-CN" altLang="en-US" dirty="0"/>
              <a:t>不知道不</a:t>
            </a:r>
            <a:endParaRPr kumimoji="1"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919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做复杂性分层的初衷：给所有可计算问题按难度排序、为寻找更简单的算法找灵感</a:t>
            </a:r>
            <a:endParaRPr lang="en-US" altLang="zh-CN" dirty="0"/>
          </a:p>
          <a:p>
            <a:r>
              <a:rPr lang="zh-CN" altLang="en-US" dirty="0"/>
              <a:t>对数、多项式、指数的直觉理解：进制编码解码、基本四则运算、笛卡尔积的解空间</a:t>
            </a:r>
            <a:endParaRPr lang="en-US" altLang="zh-CN" dirty="0"/>
          </a:p>
          <a:p>
            <a:r>
              <a:rPr lang="en-US" altLang="zh-CN" dirty="0"/>
              <a:t>NP-bounded</a:t>
            </a:r>
            <a:r>
              <a:rPr lang="zh-CN" altLang="en-US" dirty="0"/>
              <a:t>：笔者临时定义即</a:t>
            </a:r>
            <a:r>
              <a:rPr lang="en-US" altLang="zh-CN" dirty="0"/>
              <a:t>P</a:t>
            </a:r>
            <a:r>
              <a:rPr lang="zh-CN" altLang="en-US" dirty="0"/>
              <a:t>以上的所有语言</a:t>
            </a:r>
            <a:endParaRPr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98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逆向解释的</a:t>
            </a:r>
            <a:r>
              <a:rPr lang="en-US" altLang="zh-CN" dirty="0"/>
              <a:t>complete</a:t>
            </a:r>
            <a:r>
              <a:rPr lang="zh-CN" altLang="en-US" dirty="0"/>
              <a:t>解释：人择原理（</a:t>
            </a:r>
            <a:r>
              <a:rPr lang="en-US" altLang="zh-CN" dirty="0"/>
              <a:t>2333</a:t>
            </a:r>
          </a:p>
          <a:p>
            <a:r>
              <a:rPr lang="en-US" altLang="zh-CN" dirty="0"/>
              <a:t>P</a:t>
            </a:r>
            <a:r>
              <a:rPr lang="zh-CN" altLang="en-US" dirty="0"/>
              <a:t>是一个对计算模型相对健壮的类</a:t>
            </a:r>
            <a:endParaRPr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734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NPC</a:t>
            </a:r>
            <a:r>
              <a:rPr kumimoji="1" lang="zh-CN" altLang="en-US" dirty="0"/>
              <a:t>问题也是可能有伪多项式时间解法的：比如背包问题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此处演示</a:t>
            </a:r>
            <a:r>
              <a:rPr kumimoji="1" lang="en-US" altLang="zh-CN" dirty="0"/>
              <a:t>GA_SAT</a:t>
            </a:r>
            <a:r>
              <a:rPr lang="zh-CN" altLang="en-US" dirty="0"/>
              <a:t>和</a:t>
            </a:r>
            <a:r>
              <a:rPr lang="en-US" altLang="zh-CN" dirty="0" err="1"/>
              <a:t>gcd_step</a:t>
            </a:r>
            <a:endParaRPr lang="en-US" altLang="zh-CN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63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PH/polynomial hierarchy = </a:t>
            </a:r>
            <a:r>
              <a:rPr lang="en-US" altLang="zh-CN" dirty="0" err="1"/>
              <a:t>Σp</a:t>
            </a:r>
            <a:r>
              <a:rPr lang="zh-CN" altLang="en-US" dirty="0"/>
              <a:t>∪</a:t>
            </a:r>
            <a:r>
              <a:rPr lang="en-US" altLang="zh-CN" dirty="0" err="1"/>
              <a:t>Πp</a:t>
            </a:r>
            <a:r>
              <a:rPr lang="zh-CN" altLang="en-US" dirty="0"/>
              <a:t>：对比连续统猜想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符号简记：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Π =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coΣ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co =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补语言之集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!=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语言集的补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若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P = NP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zh-CN" altLang="en-US" dirty="0"/>
              <a:t>则整个</a:t>
            </a:r>
            <a:r>
              <a:rPr lang="en-US" altLang="zh-CN" dirty="0"/>
              <a:t>PH</a:t>
            </a:r>
            <a:r>
              <a:rPr lang="zh-CN" altLang="en-US" dirty="0"/>
              <a:t>天梯坍塌</a:t>
            </a:r>
            <a:endParaRPr lang="en-US" altLang="zh-CN" dirty="0"/>
          </a:p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coNP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问题：素性判定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上有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15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年论文指出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NP=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coNP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25896-6F3C-4C09-AACA-B262CC50FA3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16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D878C-763F-4F71-8D64-3E095ED7E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234BDF-B2D7-4180-A402-374C3C5CB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BE908E-29DB-4D16-B4D9-3320898D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27592-AC15-4333-831B-B13DB40CC1D3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A273DA-176D-4001-918A-7A8A06E9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041153-68FC-4B2A-8DE6-A3F9888D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776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3A90AC-CE8A-4BE4-9DB4-5732574B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D697720-8455-4671-96C0-F46D8323B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51E047-D1F1-4F56-B0EE-421F108D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E8F26-C004-49BC-9140-16DFB8734A93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7559C2-A226-41FC-A0FD-3A6234EB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7DA245-5052-4A91-ABE6-BBAFE544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315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D25084C-B451-4F54-8827-3CEC1AD24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906C9A-FD9F-4D8F-873C-5FA0EF7B4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16F4E3-EB42-47CC-B297-133E61D7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22C-56C9-41F9-9890-36C47C7475BB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EACD0B-50CD-4587-8A02-E70771E0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8284A4-7D54-4961-89A2-C98BD2B8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5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BF7A71-1B2A-4218-85CD-CC665F3F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733F4C-286A-49BD-B3B5-6D80C6E10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0F29DA-1F14-4FC4-AFF0-F17591B1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1A871-3299-45F1-B856-DA4A491A34C3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8801F5-58FC-4E3C-BE9B-9237D698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AF995C-C5ED-40DA-86E5-4422F568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41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174F74-3D4B-4CFC-B247-6808382E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D59387-3C14-4C5A-830F-0E8D03F67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D4A018-8425-4747-A2CF-AF7FD01EB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931D-080D-4C0B-91AB-1B99F523F4D8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4A3CE3-1ABC-4507-9912-A748E3AB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23C26B-0BE1-4D43-886B-321C7E13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611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6834EF-C72E-4FC2-BB62-2B6DCBFB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5C064F-9ABE-46EB-81E3-15420DCFE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F7C7329-A36F-4910-8D5F-D99A44321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9D62D60-D928-4037-A1EB-AF4A9253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FBE07-E9FB-4869-82DD-9C424837882B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14019A-44B7-4485-97DC-6C1345EE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17BFD06-082F-469F-97C3-BA5520B9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23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F686A8-3008-45FA-9F19-C49558F3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1322A8-CF8E-4E1E-849B-480DD453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A2E32F2-ADB6-4484-911C-DFE93626A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D7C4E9D-617B-4401-A838-A260EC306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8D57672-40F0-4B7E-8D7A-A526F0E9A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74C12B5-1C93-443D-A682-E0CE9CF4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A8BC-D146-49A0-85A2-C6420F263490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9CF3252-F3E8-4AF8-A03E-97478F56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251E098-4EE9-4816-B3A9-E04C470A5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41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00373-712A-486D-9452-795C2F6A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CF83A25-BD0B-43E2-9DA0-76CBCAE0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57939-1B09-4B2C-A23E-030F137C469C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3253C28-51B8-4CE5-AA1A-E361C3DB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358A6B1-134D-4155-8A02-3CA1910E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614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4709F14-4D22-4572-8CDF-2D6145E9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68EA-702C-4ED7-B5F6-AFA8A94A3AAC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2E47DB8-9A4A-4606-BB73-4416D52D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2C06FA-92BA-4ECA-9267-30FABB5A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887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0723B7-2BCF-4BA2-9CF5-714DA5FDF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D7E229-BE60-47A4-965F-6CC51A522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549DE7-92F1-4E47-8B78-EC086F0AD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AD3D6C-390E-4B7E-848D-85E76A8E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3EF8-C9E5-4C7A-9E78-00ED8E971CB9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2683BA-7CD1-40E0-9F3D-0CB25D8B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E7DEC42-1694-499C-A9FB-3CA7B726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568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608C78-4859-4AEB-ADD3-BFFF0E44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E1B4941-85AB-4854-B08D-5DF235FD9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C60297-BEE2-47AE-A197-2A405BBEB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121E9B0-F5D9-44A3-A3E2-A5CB7EBC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6181-A215-489B-82F3-A5E6D44A4939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2F012A-3BAD-40A2-AB88-867D437D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B4A179D-9DB7-450D-A5DC-2DED870B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03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E435D64-1466-4575-8396-C3ACA2357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297BE5-F5A8-4727-A406-3A83CE40E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6EC0A3-1EBA-42EA-A48E-2F83EB638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30D41-BA52-414F-863F-7C737FCC22F6}" type="datetime1">
              <a:rPr kumimoji="1" lang="ja-JP" altLang="en-US" smtClean="0"/>
              <a:t>2020/4/2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D1BEA4-4A9A-4C29-9C86-1E43C1A14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727E6C-5649-4DFC-86CE-E1445005E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105BD-B1C1-4EB0-B2D1-033AC36524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39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" Target="slide17.xml"/><Relationship Id="rId7" Type="http://schemas.openxmlformats.org/officeDocument/2006/relationships/slide" Target="slide2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7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53.xml"/><Relationship Id="rId3" Type="http://schemas.openxmlformats.org/officeDocument/2006/relationships/slide" Target="slide4.xml"/><Relationship Id="rId7" Type="http://schemas.openxmlformats.org/officeDocument/2006/relationships/slide" Target="slide26.xml"/><Relationship Id="rId12" Type="http://schemas.openxmlformats.org/officeDocument/2006/relationships/slide" Target="slide4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45.xml"/><Relationship Id="rId5" Type="http://schemas.openxmlformats.org/officeDocument/2006/relationships/slide" Target="slide16.xml"/><Relationship Id="rId10" Type="http://schemas.openxmlformats.org/officeDocument/2006/relationships/slide" Target="slide41.xml"/><Relationship Id="rId4" Type="http://schemas.openxmlformats.org/officeDocument/2006/relationships/slide" Target="slide14.xml"/><Relationship Id="rId9" Type="http://schemas.openxmlformats.org/officeDocument/2006/relationships/slide" Target="slide38.xml"/><Relationship Id="rId1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slide" Target="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xueshu.baidu.com/usercenter/paper/show?paperid=c14bfb2935a437446fddae24fdd8b975" TargetMode="External"/><Relationship Id="rId3" Type="http://schemas.openxmlformats.org/officeDocument/2006/relationships/hyperlink" Target="https://www.zhihu.com/question/21914131/answer/20787104" TargetMode="External"/><Relationship Id="rId7" Type="http://schemas.openxmlformats.org/officeDocument/2006/relationships/hyperlink" Target="https://www.bilibili.com/video/av4995433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hihu.com/question/313273016/answer/682904065" TargetMode="External"/><Relationship Id="rId5" Type="http://schemas.openxmlformats.org/officeDocument/2006/relationships/hyperlink" Target="https://baike.baidu.com/item/%E9%87%8F%E5%AD%90%E4%BD%8D%E5%85%83/735200" TargetMode="External"/><Relationship Id="rId4" Type="http://schemas.openxmlformats.org/officeDocument/2006/relationships/hyperlink" Target="https://cloud.tencent.com/developer/news/410331" TargetMode="External"/><Relationship Id="rId9" Type="http://schemas.openxmlformats.org/officeDocument/2006/relationships/hyperlink" Target="https://blog.csdn.net/m0_37622530/article/details/8299113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04159v1" TargetMode="External"/><Relationship Id="rId7" Type="http://schemas.openxmlformats.org/officeDocument/2006/relationships/hyperlink" Target="https://arxiv.org/abs/1804.01082" TargetMode="External"/><Relationship Id="rId2" Type="http://schemas.openxmlformats.org/officeDocument/2006/relationships/hyperlink" Target="https://www.qtumist.com/post/13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w.qq.com/cmsid/20181009A1W2RT00" TargetMode="External"/><Relationship Id="rId5" Type="http://schemas.openxmlformats.org/officeDocument/2006/relationships/hyperlink" Target="https://arxiv.org/pdf/2001.06316.pdf" TargetMode="External"/><Relationship Id="rId4" Type="http://schemas.openxmlformats.org/officeDocument/2006/relationships/hyperlink" Target="https://arxiv.org/pdf/quant-ph/0005055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88.com/p-6803897986137.html" TargetMode="External"/><Relationship Id="rId7" Type="http://schemas.openxmlformats.org/officeDocument/2006/relationships/hyperlink" Target="https://wenku.baidu.com/view/1da252e2b4daa58da1114a4b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hu.com/a/295970181_100180542" TargetMode="External"/><Relationship Id="rId5" Type="http://schemas.openxmlformats.org/officeDocument/2006/relationships/hyperlink" Target="https://baijiahao.baidu.com/s?id=1639947514523796008" TargetMode="External"/><Relationship Id="rId4" Type="http://schemas.openxmlformats.org/officeDocument/2006/relationships/hyperlink" Target="https://zhuanlan.zhihu.com/p/82667986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0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95A4F52-8134-476A-8434-4BD1B97B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Ex0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C9B1E6FB-1F35-44CA-BEB4-F79A39EDA4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设：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 &amp; ~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4) | (~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 = 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 &amp; ~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3 &amp; ~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1 &amp; ~</m:t>
                            </m:r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 &amp; </m:t>
                            </m:r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4) | (~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 &amp; ~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4) |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(~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1 &amp;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2 &amp;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3 &amp; ~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4) | 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1 &amp; ~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2 &amp; ~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3 &amp;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3) | (~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4) |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 &amp; ~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问：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布尔公式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 &amp;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3) </m:t>
                    </m:r>
                  </m:oMath>
                </a14:m>
                <a:r>
                  <a:rPr lang="zh-CN" altLang="en-US" dirty="0"/>
                  <a:t>是否可满足？</a:t>
                </a:r>
                <a:endParaRPr lang="en-US" altLang="zh-CN" dirty="0"/>
              </a:p>
              <a:p>
                <a:pPr lvl="1"/>
                <a:r>
                  <a:rPr kumimoji="1" lang="zh-CN" altLang="en-US" dirty="0">
                    <a:solidFill>
                      <a:srgbClr val="FF0000"/>
                    </a:solidFill>
                  </a:rPr>
                  <a:t>有哪些思路？</a:t>
                </a:r>
                <a:endParaRPr kumimoji="1"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コンテンツ プレースホルダー 4">
                <a:extLst>
                  <a:ext uri="{FF2B5EF4-FFF2-40B4-BE49-F238E27FC236}">
                    <a16:creationId xmlns:a16="http://schemas.microsoft.com/office/drawing/2014/main" id="{C9B1E6FB-1F35-44CA-BEB4-F79A39EDA4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098C3E-04C4-4517-8F85-A2EDA4CA893B}"/>
              </a:ext>
            </a:extLst>
          </p:cNvPr>
          <p:cNvSpPr txBox="1"/>
          <p:nvPr/>
        </p:nvSpPr>
        <p:spPr>
          <a:xfrm>
            <a:off x="8743653" y="4909242"/>
            <a:ext cx="1295547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&amp;       AND</a:t>
            </a:r>
          </a:p>
          <a:p>
            <a:r>
              <a:rPr lang="en-US" altLang="zh-CN" dirty="0"/>
              <a:t> |        OR</a:t>
            </a:r>
          </a:p>
          <a:p>
            <a:r>
              <a:rPr kumimoji="1" lang="en-US" altLang="zh-CN" dirty="0"/>
              <a:t>~       NOT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3A8F6A-7DA4-4B2C-A3CA-C6700C59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549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计算复杂性：完全性问题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399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每个复杂性类里最难的那些问题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NL-complete</a:t>
                </a:r>
                <a:r>
                  <a:rPr lang="zh-CN" altLang="en-US" dirty="0"/>
                  <a:t>：图的连通性</a:t>
                </a:r>
                <a:r>
                  <a:rPr lang="en-US" altLang="zh-CN" dirty="0"/>
                  <a:t>PATH</a:t>
                </a:r>
              </a:p>
              <a:p>
                <a:pPr lvl="1"/>
                <a:r>
                  <a:rPr lang="en-US" altLang="zh-CN" dirty="0"/>
                  <a:t>P-complete</a:t>
                </a:r>
                <a:r>
                  <a:rPr lang="zh-CN" altLang="en-US" dirty="0"/>
                  <a:t>：计算给定布尔线路在给定输入上的输出</a:t>
                </a:r>
                <a:r>
                  <a:rPr lang="en-US" altLang="zh-CN" dirty="0"/>
                  <a:t>EVAL</a:t>
                </a: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NP-complete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：命题逻辑公式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SAT</a:t>
                </a:r>
              </a:p>
              <a:p>
                <a:pPr lvl="1"/>
                <a:r>
                  <a:rPr lang="en-US" altLang="zh-CN" dirty="0"/>
                  <a:t>PH[k]-complete</a:t>
                </a:r>
                <a:r>
                  <a:rPr lang="zh-CN" altLang="en-US" dirty="0"/>
                  <a:t>：常数个变量的一阶量化谓词公式</a:t>
                </a:r>
                <a:r>
                  <a:rPr lang="en-US" altLang="zh-CN" dirty="0"/>
                  <a:t>Σ/</a:t>
                </a:r>
                <a:r>
                  <a:rPr lang="en-US" altLang="zh-CN" dirty="0" err="1"/>
                  <a:t>Πp</a:t>
                </a:r>
                <a:r>
                  <a:rPr lang="en-US" altLang="zh-CN" dirty="0"/>
                  <a:t>[k]-SAT</a:t>
                </a: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PSPACE-complete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：一阶量化谓词公式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TQBF</a:t>
                </a:r>
              </a:p>
              <a:p>
                <a:pPr lvl="1"/>
                <a:r>
                  <a:rPr lang="en-US" altLang="zh-CN" dirty="0"/>
                  <a:t>EXP-complete</a:t>
                </a:r>
                <a:r>
                  <a:rPr lang="zh-CN" altLang="en-US" dirty="0"/>
                  <a:t>：无界棋盘</a:t>
                </a:r>
                <a:r>
                  <a:rPr lang="en-US" altLang="zh-CN" dirty="0"/>
                  <a:t>CHESS</a:t>
                </a:r>
                <a:endParaRPr lang="en-US" altLang="ja-JP" dirty="0"/>
              </a:p>
              <a:p>
                <a:r>
                  <a:rPr lang="zh-CN" altLang="en-US" dirty="0"/>
                  <a:t>规约：把简单问题包装成更难的问题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𝑒𝑎𝑠𝑦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h𝑎𝑟𝑑</m:t>
                        </m:r>
                      </m:sub>
                    </m:sSub>
                  </m:oMath>
                </a14:m>
                <a:r>
                  <a:rPr lang="en-US" altLang="zh-CN" sz="1900" dirty="0">
                    <a:solidFill>
                      <a:schemeClr val="bg1">
                        <a:lumMod val="50000"/>
                      </a:schemeClr>
                    </a:solidFill>
                  </a:rPr>
                  <a:t>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卡普规约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、对数空间规约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、图灵归约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ja-JP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试试看吧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</a:t>
                </a:r>
                <a:r>
                  <a:rPr lang="en-US" altLang="zh-CN" dirty="0"/>
                  <a:t>SAT</a:t>
                </a:r>
                <a:r>
                  <a:rPr lang="zh-CN" altLang="en-US" dirty="0"/>
                  <a:t>规约到</a:t>
                </a:r>
                <a:r>
                  <a:rPr lang="en-US" altLang="zh-CN" dirty="0"/>
                  <a:t>HALT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3990"/>
              </a:xfrm>
              <a:blipFill>
                <a:blip r:embed="rId3"/>
                <a:stretch>
                  <a:fillRect l="-1043" t="-28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F470E4-6DC8-444C-B9C3-87EDCDF6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938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计算复杂性：</a:t>
            </a:r>
            <a:r>
              <a:rPr lang="en-US" altLang="zh-CN" dirty="0"/>
              <a:t>NP</a:t>
            </a:r>
            <a:r>
              <a:rPr lang="zh-CN" altLang="en-US" dirty="0"/>
              <a:t>类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两种定义</a:t>
            </a:r>
            <a:endParaRPr lang="en-US" altLang="zh-CN" dirty="0"/>
          </a:p>
          <a:p>
            <a:pPr lvl="1"/>
            <a:r>
              <a:rPr lang="zh-CN" altLang="en-US" dirty="0"/>
              <a:t>不确定性：</a:t>
            </a:r>
            <a:r>
              <a:rPr lang="en-US" altLang="zh-CN" dirty="0"/>
              <a:t>NTM</a:t>
            </a:r>
            <a:r>
              <a:rPr lang="zh-CN" altLang="en-US" dirty="0"/>
              <a:t>在多项式时间内可解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  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并行枚举指数解空间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非对称、短证明：</a:t>
            </a:r>
            <a:r>
              <a:rPr lang="ja-JP" altLang="en-US" dirty="0"/>
              <a:t>∃</a:t>
            </a:r>
            <a:r>
              <a:rPr lang="en-US" altLang="zh-CN" dirty="0"/>
              <a:t>y M(</a:t>
            </a:r>
            <a:r>
              <a:rPr lang="en-US" altLang="zh-CN" dirty="0" err="1"/>
              <a:t>x,y</a:t>
            </a:r>
            <a:r>
              <a:rPr lang="en-US" altLang="zh-CN" dirty="0"/>
              <a:t>) = 1       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解困难、验证容易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经典</a:t>
            </a:r>
            <a:r>
              <a:rPr lang="en-US" altLang="zh-CN" dirty="0"/>
              <a:t>NP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布尔公式可满足性</a:t>
            </a:r>
            <a:r>
              <a:rPr lang="en-US" altLang="zh-CN" dirty="0"/>
              <a:t>SAT/</a:t>
            </a:r>
            <a:r>
              <a:rPr lang="zh-CN" altLang="en-US" dirty="0"/>
              <a:t>旅行商问题</a:t>
            </a:r>
            <a:r>
              <a:rPr lang="en-US" altLang="zh-CN" dirty="0"/>
              <a:t>TSP/</a:t>
            </a:r>
            <a:r>
              <a:rPr lang="zh-CN" altLang="en-US" dirty="0"/>
              <a:t>子集和</a:t>
            </a:r>
            <a:r>
              <a:rPr lang="en-US" altLang="zh-CN" dirty="0"/>
              <a:t>SSS</a:t>
            </a:r>
          </a:p>
          <a:p>
            <a:pPr lvl="1"/>
            <a:r>
              <a:rPr lang="zh-CN" altLang="en-US" dirty="0"/>
              <a:t>背包问题</a:t>
            </a:r>
            <a:r>
              <a:rPr lang="en-US" altLang="zh-CN" dirty="0"/>
              <a:t>KNAPSACK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强</a:t>
            </a:r>
            <a:r>
              <a:rPr lang="en-US" altLang="zh-CN" dirty="0"/>
              <a:t>NP</a:t>
            </a:r>
            <a:r>
              <a:rPr lang="zh-CN" altLang="en-US" dirty="0"/>
              <a:t>问题的直觉*</a:t>
            </a:r>
            <a:endParaRPr lang="en-US" altLang="zh-CN" dirty="0"/>
          </a:p>
          <a:p>
            <a:pPr lvl="1"/>
            <a:r>
              <a:rPr lang="zh-CN" altLang="en-US" dirty="0"/>
              <a:t>问题的解依赖全局信息、近乎蝴蝶效应：汉密尔顿路</a:t>
            </a:r>
            <a:endParaRPr lang="en-US" altLang="zh-CN" dirty="0"/>
          </a:p>
          <a:p>
            <a:pPr lvl="1"/>
            <a:r>
              <a:rPr lang="zh-CN" altLang="en-US" dirty="0"/>
              <a:t>信息仿佛是</a:t>
            </a:r>
            <a:r>
              <a:rPr lang="en-US" altLang="zh-CN" dirty="0"/>
              <a:t>”</a:t>
            </a:r>
            <a:r>
              <a:rPr lang="zh-CN" altLang="en-US" dirty="0"/>
              <a:t>反着</a:t>
            </a:r>
            <a:r>
              <a:rPr lang="en-US" altLang="zh-CN" dirty="0"/>
              <a:t>”</a:t>
            </a:r>
            <a:r>
              <a:rPr lang="zh-CN" altLang="en-US" dirty="0"/>
              <a:t>给出的：“哪些五位数数对算</a:t>
            </a:r>
            <a:r>
              <a:rPr lang="en-US" altLang="zh-CN" dirty="0" err="1"/>
              <a:t>gcd</a:t>
            </a:r>
            <a:r>
              <a:rPr lang="zh-CN" altLang="en-US" dirty="0"/>
              <a:t>所用步骤恰好</a:t>
            </a:r>
            <a:r>
              <a:rPr lang="en-US" altLang="zh-CN" dirty="0"/>
              <a:t>10</a:t>
            </a:r>
            <a:r>
              <a:rPr lang="zh-CN" altLang="en-US" dirty="0"/>
              <a:t>步”</a:t>
            </a:r>
            <a:endParaRPr lang="en-US" altLang="zh-CN" dirty="0"/>
          </a:p>
          <a:p>
            <a:pPr lvl="1"/>
            <a:r>
              <a:rPr lang="zh-CN" altLang="en-US" dirty="0"/>
              <a:t>可行解在解空间的分布不聚集无规律：这使得存在一个简短描述不太可能</a:t>
            </a:r>
            <a:endParaRPr lang="en-US" altLang="zh-CN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A5184C4-40A9-4345-8C5A-14593B3B8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825" y="365125"/>
            <a:ext cx="2526890" cy="4147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E98FF56-EF77-4E1F-9486-498A89083153}"/>
              </a:ext>
            </a:extLst>
          </p:cNvPr>
          <p:cNvSpPr/>
          <p:nvPr/>
        </p:nvSpPr>
        <p:spPr>
          <a:xfrm>
            <a:off x="10056029" y="4727464"/>
            <a:ext cx="1029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NP-</a:t>
            </a:r>
            <a:r>
              <a:rPr lang="en-US" altLang="zh-CN" sz="1600" dirty="0" err="1"/>
              <a:t>solut</a:t>
            </a:r>
            <a:endParaRPr lang="ja-JP" altLang="en-US" sz="16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860749D-DF7D-4FE8-80F5-6E3CCFC4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15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计算复杂性：</a:t>
            </a:r>
            <a:r>
              <a:rPr lang="en-US" altLang="zh-CN" dirty="0"/>
              <a:t>PH</a:t>
            </a:r>
            <a:r>
              <a:rPr lang="zh-CN" altLang="en-US" dirty="0"/>
              <a:t>天梯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926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可列无穷个层级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第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层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P = </a:t>
                </a:r>
                <a:r>
                  <a:rPr lang="en-US" altLang="zh-CN" dirty="0" err="1"/>
                  <a:t>coP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r>
                  <a:rPr lang="en-US" altLang="zh-CN" dirty="0"/>
                  <a:t>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读作“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在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所判定的语言中”，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M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是个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polytime-TM</a:t>
                </a:r>
              </a:p>
              <a:p>
                <a:pPr lvl="1"/>
                <a:r>
                  <a:rPr lang="zh-CN" altLang="en-US" dirty="0"/>
                  <a:t>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层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NP</a:t>
                </a:r>
                <a:r>
                  <a:rPr lang="zh-CN" altLang="en-US" dirty="0"/>
                  <a:t>：        </a:t>
                </a:r>
                <a14:m>
                  <m:oMath xmlns:m="http://schemas.openxmlformats.org/officeDocument/2006/math"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r>
                  <a:rPr lang="en-US" altLang="zh-CN" dirty="0"/>
                  <a:t>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对所有正例，存在短证据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y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可以快速证明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在语言中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2"/>
                <a:r>
                  <a:rPr lang="en-US" altLang="zh-CN" dirty="0" err="1"/>
                  <a:t>coNP</a:t>
                </a:r>
                <a:r>
                  <a:rPr lang="zh-CN" altLang="en-US" dirty="0"/>
                  <a:t>：</a:t>
                </a:r>
                <a:r>
                  <a:rPr lang="ja-JP" altLang="en-US" dirty="0"/>
                  <a:t>    </a:t>
                </a:r>
                <a14:m>
                  <m:oMath xmlns:m="http://schemas.openxmlformats.org/officeDocument/2006/math"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r>
                  <a:rPr lang="en-US" altLang="zh-CN" dirty="0"/>
                  <a:t>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(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逆向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)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对所有反例，</a:t>
                </a:r>
                <a:r>
                  <a:rPr lang="zh-CN" altLang="en-US" sz="1800" b="1" u="sng" dirty="0">
                    <a:solidFill>
                      <a:schemeClr val="bg1">
                        <a:lumMod val="50000"/>
                      </a:schemeClr>
                    </a:solidFill>
                  </a:rPr>
                  <a:t>存在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短证据可以快速证明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zh-CN" altLang="en-US" sz="1800" b="1" u="sng" dirty="0">
                    <a:solidFill>
                      <a:schemeClr val="bg1">
                        <a:lumMod val="50000"/>
                      </a:schemeClr>
                    </a:solidFill>
                  </a:rPr>
                  <a:t>不在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语言中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第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层</a:t>
                </a:r>
                <a:endParaRPr lang="en-US" altLang="zh-CN" dirty="0"/>
              </a:p>
              <a:p>
                <a:pPr lvl="2"/>
                <a:r>
                  <a:rPr lang="en-US" altLang="zh-CN" dirty="0" err="1"/>
                  <a:t>Σp</a:t>
                </a:r>
                <a:r>
                  <a:rPr lang="en-US" altLang="zh-CN" dirty="0"/>
                  <a:t>[2]</a:t>
                </a:r>
                <a:r>
                  <a:rPr lang="zh-CN" altLang="en-US" dirty="0"/>
                  <a:t>：   </a:t>
                </a:r>
                <a14:m>
                  <m:oMath xmlns:m="http://schemas.openxmlformats.org/officeDocument/2006/math"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ja-JP" altLang="en-US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endParaRPr lang="en-US" altLang="zh-CN" dirty="0"/>
              </a:p>
              <a:p>
                <a:pPr lvl="3"/>
                <a:r>
                  <a:rPr lang="zh-CN" altLang="en-US" dirty="0"/>
                  <a:t>博弈将死问题：</a:t>
                </a:r>
                <a:r>
                  <a:rPr lang="en-US" altLang="zh-CN" dirty="0"/>
                  <a:t>”</a:t>
                </a:r>
                <a:r>
                  <a:rPr lang="zh-CN" altLang="en-US" dirty="0"/>
                  <a:t>给定当前棋局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，是否</a:t>
                </a:r>
                <a:r>
                  <a:rPr lang="zh-CN" altLang="en-US" u="sng" dirty="0"/>
                  <a:t>存在</a:t>
                </a:r>
                <a:r>
                  <a:rPr lang="zh-CN" altLang="en-US" dirty="0"/>
                  <a:t>一种走法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，使得</a:t>
                </a:r>
                <a:r>
                  <a:rPr lang="zh-CN" altLang="en-US" u="sng" dirty="0"/>
                  <a:t>任意</a:t>
                </a:r>
                <a:r>
                  <a:rPr lang="zh-CN" altLang="en-US" dirty="0"/>
                  <a:t>对策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下，我方必胜</a:t>
                </a:r>
                <a:r>
                  <a:rPr lang="en-US" altLang="zh-CN" dirty="0"/>
                  <a:t>”</a:t>
                </a:r>
              </a:p>
              <a:p>
                <a:pPr lvl="2"/>
                <a:r>
                  <a:rPr lang="en-US" altLang="zh-CN" dirty="0" err="1"/>
                  <a:t>Πp</a:t>
                </a:r>
                <a:r>
                  <a:rPr lang="en-US" altLang="zh-CN" dirty="0"/>
                  <a:t>[2]</a:t>
                </a:r>
                <a:r>
                  <a:rPr lang="zh-CN" altLang="en-US" dirty="0"/>
                  <a:t>：   </a:t>
                </a:r>
                <a14:m>
                  <m:oMath xmlns:m="http://schemas.openxmlformats.org/officeDocument/2006/math"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ja-JP" altLang="en-US" i="1" dirty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endParaRPr lang="en-US" altLang="zh-CN" dirty="0"/>
              </a:p>
              <a:p>
                <a:pPr lvl="3"/>
                <a:r>
                  <a:rPr lang="zh-CN" altLang="en-US" dirty="0"/>
                  <a:t>最小规模电路问题：</a:t>
                </a:r>
                <a:r>
                  <a:rPr lang="en-US" altLang="zh-CN" dirty="0"/>
                  <a:t>”</a:t>
                </a:r>
                <a:r>
                  <a:rPr lang="zh-CN" altLang="en-US" dirty="0"/>
                  <a:t>是否对</a:t>
                </a:r>
                <a:r>
                  <a:rPr lang="zh-CN" altLang="en-US" u="sng" dirty="0"/>
                  <a:t>任意</a:t>
                </a:r>
                <a:r>
                  <a:rPr lang="zh-CN" altLang="en-US" dirty="0"/>
                  <a:t>规模小于给定</a:t>
                </a:r>
                <a:r>
                  <a:rPr lang="en-US" altLang="zh-CN" dirty="0"/>
                  <a:t>|x|</a:t>
                </a:r>
                <a:r>
                  <a:rPr lang="zh-CN" altLang="en-US" dirty="0"/>
                  <a:t>的线路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，都</a:t>
                </a:r>
                <a:r>
                  <a:rPr lang="zh-CN" altLang="en-US" u="sng" dirty="0"/>
                  <a:t>存在</a:t>
                </a:r>
                <a:r>
                  <a:rPr lang="zh-CN" altLang="en-US" dirty="0"/>
                  <a:t>赋值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使得</a:t>
                </a:r>
                <a:r>
                  <a:rPr lang="en-US" altLang="zh-CN" dirty="0"/>
                  <a:t>x(z) != y(z)”</a:t>
                </a:r>
              </a:p>
              <a:p>
                <a:pPr lvl="1"/>
                <a:r>
                  <a:rPr lang="zh-CN" altLang="en-US" dirty="0"/>
                  <a:t>第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层</a:t>
                </a:r>
                <a:endParaRPr lang="en-US" altLang="zh-CN" dirty="0"/>
              </a:p>
              <a:p>
                <a:pPr lvl="2"/>
                <a:r>
                  <a:rPr lang="en-US" altLang="zh-CN" dirty="0" err="1"/>
                  <a:t>Σp</a:t>
                </a:r>
                <a:r>
                  <a:rPr lang="en-US" altLang="zh-CN" dirty="0"/>
                  <a:t>[k]</a:t>
                </a:r>
                <a:r>
                  <a:rPr lang="zh-CN" altLang="en-US" dirty="0"/>
                  <a:t>：   </a:t>
                </a:r>
                <a14:m>
                  <m:oMath xmlns:m="http://schemas.openxmlformats.org/officeDocument/2006/math"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1∀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2…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𝑄𝑢𝑘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2,…,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𝑢𝑘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endParaRPr lang="en-US" altLang="zh-CN" dirty="0"/>
              </a:p>
              <a:p>
                <a:pPr lvl="2"/>
                <a:endParaRPr lang="en-US" altLang="zh-CN" dirty="0"/>
              </a:p>
              <a:p>
                <a:r>
                  <a:rPr lang="en-US" altLang="zh-CN" dirty="0"/>
                  <a:t>PSPACE ~ </a:t>
                </a:r>
                <a:r>
                  <a:rPr lang="en-US" altLang="zh-CN" dirty="0" err="1"/>
                  <a:t>Σp</a:t>
                </a:r>
                <a:r>
                  <a:rPr lang="en-US" altLang="zh-CN" dirty="0"/>
                  <a:t>[poly]</a:t>
                </a:r>
                <a:r>
                  <a:rPr lang="zh-CN" altLang="en-US" dirty="0"/>
                  <a:t>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常数到多项式函数的跳变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9267"/>
              </a:xfrm>
              <a:blipFill>
                <a:blip r:embed="rId3"/>
                <a:stretch>
                  <a:fillRect l="-928" t="-2488" b="-111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動作設定ボタン: 進む/次へ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560DC29-1320-4A0B-AF61-E84FC8749044}"/>
              </a:ext>
            </a:extLst>
          </p:cNvPr>
          <p:cNvSpPr/>
          <p:nvPr/>
        </p:nvSpPr>
        <p:spPr>
          <a:xfrm>
            <a:off x="10827772" y="5568641"/>
            <a:ext cx="698090" cy="69809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/>
              <a:t>图灵机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40F2FE7-AC7A-4D4B-A083-439F2C01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D105BD-B1C1-4EB0-B2D1-033AC365240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52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3" action="ppaction://hlinksldjump"/>
              </a:rPr>
              <a:t>Ex1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基数</a:t>
            </a:r>
            <a:endParaRPr lang="en-US" altLang="zh-CN" dirty="0"/>
          </a:p>
          <a:p>
            <a:pPr lvl="1"/>
            <a:r>
              <a:rPr lang="zh-CN" altLang="en-US" dirty="0"/>
              <a:t>有理数集</a:t>
            </a:r>
            <a:r>
              <a:rPr lang="en-US" altLang="zh-CN" dirty="0"/>
              <a:t>Q</a:t>
            </a:r>
            <a:r>
              <a:rPr lang="zh-CN" altLang="en-US" dirty="0"/>
              <a:t>的基数是？</a:t>
            </a:r>
            <a:endParaRPr lang="en-US" altLang="zh-CN" dirty="0"/>
          </a:p>
          <a:p>
            <a:pPr lvl="1"/>
            <a:r>
              <a:rPr lang="zh-CN" altLang="en-US" dirty="0"/>
              <a:t>自然数集</a:t>
            </a:r>
            <a:r>
              <a:rPr lang="en-US" altLang="zh-CN" dirty="0"/>
              <a:t>N</a:t>
            </a:r>
            <a:r>
              <a:rPr lang="zh-CN" altLang="en-US" dirty="0"/>
              <a:t>上的任意一个</a:t>
            </a:r>
            <a:r>
              <a:rPr lang="en-US" altLang="zh-CN" dirty="0"/>
              <a:t>n</a:t>
            </a:r>
            <a:r>
              <a:rPr lang="zh-CN" altLang="en-US" dirty="0"/>
              <a:t>元全函数值域的基数是？</a:t>
            </a:r>
            <a:endParaRPr lang="en-US" altLang="zh-CN" dirty="0"/>
          </a:p>
          <a:p>
            <a:pPr lvl="1"/>
            <a:r>
              <a:rPr lang="zh-CN" altLang="en-US" dirty="0"/>
              <a:t>字母表</a:t>
            </a:r>
            <a:r>
              <a:rPr lang="en-US" altLang="zh-CN" dirty="0"/>
              <a:t>{0,1}</a:t>
            </a:r>
            <a:r>
              <a:rPr lang="zh-CN" altLang="en-US" dirty="0"/>
              <a:t>上的一切有穷长串之集的基数是？   </a:t>
            </a:r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</a:rPr>
              <a:t>对连接封闭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字母表</a:t>
            </a:r>
            <a:r>
              <a:rPr lang="en-US" altLang="zh-CN" dirty="0"/>
              <a:t>{0,1}</a:t>
            </a:r>
            <a:r>
              <a:rPr lang="zh-CN" altLang="en-US" dirty="0"/>
              <a:t>上的一切串之集的基数是？             </a:t>
            </a:r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</a:rPr>
              <a:t>语言 </a:t>
            </a:r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</a:rPr>
              <a:t>字母的集合的集合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任意有穷字母表上的一切语言之集的基数是？   </a:t>
            </a:r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</a:rPr>
              <a:t>//         = </a:t>
            </a:r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</a:rPr>
              <a:t>字母的集合的集合的集合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问题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（沿用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</a:rPr>
              <a:t>Ex0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的题面）</a:t>
            </a:r>
            <a:endParaRPr lang="en-US" altLang="zh-CN" sz="19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构造一个</a:t>
            </a:r>
            <a:r>
              <a:rPr lang="en-US" altLang="zh-CN" dirty="0"/>
              <a:t>P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构造一个</a:t>
            </a:r>
            <a:r>
              <a:rPr lang="en-US" altLang="zh-CN" dirty="0"/>
              <a:t>NP-bounded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构造一个严格比</a:t>
            </a:r>
            <a:r>
              <a:rPr lang="en-US" altLang="zh-CN" dirty="0"/>
              <a:t>NP</a:t>
            </a:r>
            <a:r>
              <a:rPr lang="zh-CN" altLang="en-US" dirty="0"/>
              <a:t>难的问题</a:t>
            </a:r>
            <a:endParaRPr lang="en-US" altLang="zh-CN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84E69D-D220-4145-B9CE-38991B95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73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46627-8D29-4E26-B77F-21D856DEB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B</a:t>
            </a:r>
            <a:r>
              <a:rPr lang="zh-CN" altLang="en-US" dirty="0"/>
              <a:t>：计算模型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AEDD71-524C-4642-AABC-129855E45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那要怎么算呢？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C240B0-AD72-47C0-BEC4-5964DB5B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42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人类计算者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加减：算筹</a:t>
            </a:r>
            <a:r>
              <a:rPr lang="en-US" altLang="zh-CN" dirty="0"/>
              <a:t>/</a:t>
            </a:r>
            <a:r>
              <a:rPr lang="zh-CN" altLang="en-US" dirty="0"/>
              <a:t>绳结、手指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乘：纺织</a:t>
            </a:r>
            <a:r>
              <a:rPr lang="en-US" altLang="zh-CN" dirty="0"/>
              <a:t>/</a:t>
            </a:r>
            <a:r>
              <a:rPr lang="zh-CN" altLang="en-US" dirty="0"/>
              <a:t>渔网、乘法表、对数尺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除：试除、重复减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次方：华罗庚算法、二分快速幂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根号：配方试乘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对数：级数展开打表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三角函数：微分割圆、动态规划打表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 dirty="0"/>
              <a:t>无限</a:t>
            </a:r>
            <a:r>
              <a:rPr lang="zh-CN" altLang="en-US" dirty="0"/>
              <a:t>连</a:t>
            </a:r>
            <a:r>
              <a:rPr lang="ja-JP" altLang="en-US" dirty="0"/>
              <a:t>分数</a:t>
            </a:r>
            <a:r>
              <a:rPr lang="en-US" altLang="zh-CN" dirty="0"/>
              <a:t>/</a:t>
            </a:r>
            <a:r>
              <a:rPr lang="zh-CN" altLang="en-US" dirty="0"/>
              <a:t>连根式：不动点方程、特征根法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连续函数：微积分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符号算数系统 </a:t>
            </a:r>
            <a:r>
              <a:rPr lang="en-US" altLang="zh-CN" dirty="0"/>
              <a:t>+ </a:t>
            </a:r>
            <a:r>
              <a:rPr lang="zh-CN" altLang="en-US" dirty="0"/>
              <a:t>草稿纸</a:t>
            </a:r>
            <a:endParaRPr lang="en-US" altLang="zh-CN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BFC86AF-DD77-497E-A6E0-584E1B7AE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76" y="1825625"/>
            <a:ext cx="3451543" cy="3527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6682B68-4E9A-49D5-B2FF-E901006A0783}"/>
              </a:ext>
            </a:extLst>
          </p:cNvPr>
          <p:cNvSpPr/>
          <p:nvPr/>
        </p:nvSpPr>
        <p:spPr>
          <a:xfrm>
            <a:off x="8781633" y="548803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三角函数表</a:t>
            </a:r>
            <a:endParaRPr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05A2134-97A5-41B5-A670-92097F6B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36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计算模型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基于函数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递归函数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基于文法</a:t>
            </a:r>
            <a:endParaRPr lang="en-US" altLang="zh-CN" dirty="0"/>
          </a:p>
          <a:p>
            <a:pPr lvl="1"/>
            <a:r>
              <a:rPr lang="zh-CN" altLang="en-US" dirty="0"/>
              <a:t>算术系统</a:t>
            </a:r>
            <a:r>
              <a:rPr lang="en-US" altLang="zh-CN" dirty="0"/>
              <a:t>/</a:t>
            </a:r>
            <a:r>
              <a:rPr lang="zh-CN" altLang="en-US" dirty="0"/>
              <a:t>代数系统</a:t>
            </a:r>
            <a:endParaRPr lang="en-US" altLang="zh-CN" dirty="0"/>
          </a:p>
          <a:p>
            <a:pPr lvl="1"/>
            <a:r>
              <a:rPr lang="zh-CN" altLang="en-US" dirty="0"/>
              <a:t>公理逻辑系统</a:t>
            </a:r>
            <a:r>
              <a:rPr lang="en-US" altLang="zh-CN" dirty="0"/>
              <a:t>/</a:t>
            </a:r>
            <a:r>
              <a:rPr lang="zh-CN" altLang="en-US" dirty="0"/>
              <a:t>公理集合论系统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λ</a:t>
            </a:r>
            <a:r>
              <a:rPr lang="zh-CN" altLang="en-US" dirty="0">
                <a:solidFill>
                  <a:srgbClr val="FF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演算</a:t>
            </a:r>
            <a:r>
              <a:rPr lang="en-US" altLang="zh-CN" dirty="0"/>
              <a:t>/SKI</a:t>
            </a:r>
            <a:r>
              <a:rPr lang="zh-CN" altLang="en-US" dirty="0"/>
              <a:t>组合子</a:t>
            </a:r>
            <a:r>
              <a:rPr lang="en-US" altLang="zh-CN" dirty="0"/>
              <a:t>/</a:t>
            </a:r>
            <a:r>
              <a:rPr lang="zh-CN" altLang="en-US" dirty="0"/>
              <a:t>循环标签系统</a:t>
            </a:r>
            <a:endParaRPr lang="en-US" altLang="zh-CN" dirty="0"/>
          </a:p>
          <a:p>
            <a:r>
              <a:rPr lang="zh-CN" altLang="en-US" dirty="0"/>
              <a:t>基于状态机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图灵机</a:t>
            </a:r>
            <a:r>
              <a:rPr lang="en-US" altLang="zh-CN" dirty="0"/>
              <a:t>/</a:t>
            </a:r>
            <a:r>
              <a:rPr lang="en-US" altLang="zh-CN" dirty="0">
                <a:solidFill>
                  <a:srgbClr val="00B0F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BrainFuck</a:t>
            </a:r>
            <a:endParaRPr lang="en-US" altLang="zh-CN" dirty="0">
              <a:solidFill>
                <a:srgbClr val="00B0F0"/>
              </a:solidFill>
            </a:endParaRPr>
          </a:p>
          <a:p>
            <a:pPr lvl="1"/>
            <a:r>
              <a:rPr lang="zh-CN" altLang="en-US" dirty="0"/>
              <a:t>细胞自动机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B0F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RAM</a:t>
            </a:r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C5C899E-8EEF-4074-B4C9-B6818ACAB0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39" y="2477270"/>
            <a:ext cx="4328961" cy="272833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C1E1E2-61F3-4322-A8FE-39BC651DB3BB}"/>
              </a:ext>
            </a:extLst>
          </p:cNvPr>
          <p:cNvSpPr/>
          <p:nvPr/>
        </p:nvSpPr>
        <p:spPr>
          <a:xfrm>
            <a:off x="8519905" y="534054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细胞自动机</a:t>
            </a:r>
            <a:endParaRPr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2169A09-1AA3-46CA-BFBB-77F99D15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38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函数：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P*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diff=|x-y|</a:t>
                </a:r>
              </a:p>
              <a:p>
                <a:r>
                  <a:rPr lang="zh-CN" altLang="en-US" dirty="0"/>
                  <a:t>算子：</a:t>
                </a:r>
                <a:r>
                  <a:rPr lang="en-US" altLang="zh-CN" dirty="0"/>
                  <a:t>Comp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Σ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Π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μ t</a:t>
                </a:r>
                <a:r>
                  <a:rPr lang="zh-CN" altLang="en-US" dirty="0"/>
                  <a:t>≤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max t</a:t>
                </a:r>
                <a:r>
                  <a:rPr lang="zh-CN" altLang="en-US" dirty="0"/>
                  <a:t>≤</a:t>
                </a:r>
                <a:r>
                  <a:rPr lang="en-US" altLang="zh-CN" dirty="0"/>
                  <a:t>x </a:t>
                </a:r>
                <a:r>
                  <a:rPr lang="zh-CN" altLang="en-US" dirty="0"/>
                  <a:t>、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Prim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It</a:t>
                </a:r>
                <a:r>
                  <a:rPr lang="zh-CN" altLang="en-US" dirty="0"/>
                  <a:t>、</a:t>
                </a:r>
                <a:r>
                  <a:rPr lang="en-US" altLang="zh-CN" dirty="0" err="1"/>
                  <a:t>Itw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Prim[</a:t>
                </a:r>
                <a:r>
                  <a:rPr lang="en-US" altLang="zh-CN" dirty="0" err="1"/>
                  <a:t>f,g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算子：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,0)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+1) =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It[f]</a:t>
                </a:r>
                <a:r>
                  <a:rPr lang="zh-CN" altLang="en-US" dirty="0"/>
                  <a:t>算子：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,0)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+1) =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*</a:t>
                </a:r>
                <a:r>
                  <a:rPr lang="zh-CN" altLang="en-US" dirty="0"/>
                  <a:t>原始递归</a:t>
                </a:r>
                <a:r>
                  <a:rPr lang="en-US" altLang="zh-CN" dirty="0"/>
                  <a:t>PRF = </a:t>
                </a:r>
                <a:r>
                  <a:rPr lang="zh-CN" altLang="en-US" dirty="0"/>
                  <a:t>原始迭代</a:t>
                </a:r>
                <a:r>
                  <a:rPr lang="en-US" altLang="zh-CN" dirty="0"/>
                  <a:t>ITF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试试看吧</a:t>
                </a:r>
                <a:endParaRPr lang="en-US" altLang="zh-CN" dirty="0"/>
              </a:p>
              <a:p>
                <a:pPr lvl="1">
                  <a:lnSpc>
                    <a:spcPct val="70000"/>
                  </a:lnSpc>
                </a:pPr>
                <a:r>
                  <a:rPr kumimoji="0" lang="en-US" altLang="zh-CN" dirty="0" err="1">
                    <a:latin typeface="Arial Unicode MS"/>
                  </a:rPr>
                  <a:t>mult</a:t>
                </a:r>
                <a:r>
                  <a:rPr kumimoji="0" lang="en-US" altLang="zh-CN" dirty="0">
                    <a:latin typeface="Arial Unicode MS"/>
                  </a:rPr>
                  <a:t>(</a:t>
                </a:r>
                <a:r>
                  <a:rPr kumimoji="0" lang="en-US" altLang="zh-CN" dirty="0" err="1">
                    <a:latin typeface="Arial Unicode MS"/>
                  </a:rPr>
                  <a:t>x,y</a:t>
                </a:r>
                <a:r>
                  <a:rPr kumimoji="0" lang="en-US" altLang="zh-CN" dirty="0">
                    <a:latin typeface="Arial Unicode MS"/>
                  </a:rPr>
                  <a:t>) = x*y</a:t>
                </a:r>
              </a:p>
              <a:p>
                <a:pPr lvl="1">
                  <a:lnSpc>
                    <a:spcPct val="70000"/>
                  </a:lnSpc>
                </a:pPr>
                <a:r>
                  <a:rPr kumimoji="0" lang="en-US" altLang="zh-CN" dirty="0">
                    <a:latin typeface="Arial Unicode MS"/>
                  </a:rPr>
                  <a:t>add(</a:t>
                </a:r>
                <a:r>
                  <a:rPr kumimoji="0" lang="en-US" altLang="zh-CN" dirty="0" err="1">
                    <a:latin typeface="Arial Unicode MS"/>
                  </a:rPr>
                  <a:t>x,y</a:t>
                </a:r>
                <a:r>
                  <a:rPr kumimoji="0" lang="en-US" altLang="zh-CN" dirty="0">
                    <a:latin typeface="Arial Unicode MS"/>
                  </a:rPr>
                  <a:t>) = </a:t>
                </a:r>
                <a:r>
                  <a:rPr kumimoji="0" lang="en-US" altLang="zh-CN" dirty="0" err="1">
                    <a:latin typeface="Arial Unicode MS"/>
                  </a:rPr>
                  <a:t>x+y</a:t>
                </a:r>
                <a:endParaRPr kumimoji="0" lang="en-US" altLang="zh-CN" dirty="0">
                  <a:latin typeface="Arial Unicode MS"/>
                </a:endParaRPr>
              </a:p>
              <a:p>
                <a:pPr lvl="1">
                  <a:lnSpc>
                    <a:spcPct val="70000"/>
                  </a:lnSpc>
                </a:pPr>
                <a:r>
                  <a:rPr kumimoji="0" lang="en-US" altLang="zh-CN" dirty="0">
                    <a:latin typeface="Arial Unicode MS"/>
                  </a:rPr>
                  <a:t>div(</a:t>
                </a:r>
                <a:r>
                  <a:rPr kumimoji="0" lang="en-US" altLang="zh-CN" dirty="0" err="1">
                    <a:latin typeface="Arial Unicode MS"/>
                  </a:rPr>
                  <a:t>x,y</a:t>
                </a:r>
                <a:r>
                  <a:rPr kumimoji="0" lang="en-US" altLang="zh-CN" dirty="0">
                    <a:latin typeface="Arial Unicode MS"/>
                  </a:rPr>
                  <a:t>) = x//y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B4858C36-EF02-44EE-8921-5BD641A88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01" y="3682725"/>
            <a:ext cx="1781778" cy="2227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0E393B5-6658-45CB-A726-BC9E28029B9E}"/>
              </a:ext>
            </a:extLst>
          </p:cNvPr>
          <p:cNvSpPr/>
          <p:nvPr/>
        </p:nvSpPr>
        <p:spPr>
          <a:xfrm>
            <a:off x="9463209" y="5994436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Kurt Gödel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BB83FDB4-9BFF-4967-8191-58300120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94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altLang="zh-CN" dirty="0"/>
              <a:t>λ</a:t>
            </a:r>
            <a:r>
              <a:rPr lang="zh-CN" altLang="en-US" dirty="0"/>
              <a:t>演算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语法</a:t>
            </a:r>
            <a:endParaRPr lang="en-US" altLang="zh-CN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项</a:t>
            </a:r>
            <a:r>
              <a:rPr lang="en-US" altLang="zh-CN" dirty="0"/>
              <a:t>) M, N := x | </a:t>
            </a:r>
            <a:r>
              <a:rPr lang="en-US" altLang="zh-CN" dirty="0" err="1"/>
              <a:t>λx</a:t>
            </a:r>
            <a:r>
              <a:rPr lang="en-US" altLang="zh-CN" dirty="0"/>
              <a:t>. M | M N                   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字面量 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抽象 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应用</a:t>
            </a:r>
            <a:endParaRPr lang="en-US" altLang="zh-CN" sz="1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/>
              <a:t>语义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β</a:t>
            </a:r>
            <a:r>
              <a:rPr lang="zh-CN" altLang="en-US" dirty="0">
                <a:solidFill>
                  <a:srgbClr val="FF0000"/>
                </a:solidFill>
              </a:rPr>
              <a:t>规约</a:t>
            </a:r>
            <a:r>
              <a:rPr lang="zh-CN" altLang="en-US" dirty="0"/>
              <a:t>：</a:t>
            </a:r>
            <a:r>
              <a:rPr lang="pt-BR" altLang="zh-CN" dirty="0"/>
              <a:t>(λx. M) N </a:t>
            </a:r>
            <a:r>
              <a:rPr lang="zh-CN" altLang="en-US" dirty="0"/>
              <a:t>→</a:t>
            </a:r>
            <a:r>
              <a:rPr lang="pt-BR" altLang="zh-CN" dirty="0"/>
              <a:t> M[N/x]                 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函数调用，实参换入形参</a:t>
            </a:r>
            <a:endParaRPr lang="pt-BR" altLang="zh-CN" sz="19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部分化简</a:t>
            </a:r>
            <a:endParaRPr lang="en-US" altLang="zh-CN" dirty="0"/>
          </a:p>
          <a:p>
            <a:pPr lvl="2"/>
            <a:r>
              <a:rPr lang="en-US" altLang="zh-CN" dirty="0"/>
              <a:t>if M </a:t>
            </a:r>
            <a:r>
              <a:rPr lang="zh-CN" altLang="en-US" dirty="0"/>
              <a:t>→ </a:t>
            </a:r>
            <a:r>
              <a:rPr lang="en-US" altLang="zh-CN" dirty="0"/>
              <a:t>M’,</a:t>
            </a:r>
            <a:r>
              <a:rPr lang="zh-CN" altLang="en-US" dirty="0"/>
              <a:t> </a:t>
            </a:r>
            <a:r>
              <a:rPr lang="en-US" altLang="zh-CN" dirty="0"/>
              <a:t>then </a:t>
            </a:r>
            <a:r>
              <a:rPr lang="en-US" altLang="zh-CN" dirty="0" err="1"/>
              <a:t>λx</a:t>
            </a:r>
            <a:r>
              <a:rPr lang="en-US" altLang="zh-CN" dirty="0"/>
              <a:t>. M </a:t>
            </a:r>
            <a:r>
              <a:rPr lang="zh-CN" altLang="en-US" dirty="0"/>
              <a:t>→</a:t>
            </a:r>
            <a:r>
              <a:rPr lang="en-US" altLang="zh-CN" dirty="0"/>
              <a:t> </a:t>
            </a:r>
            <a:r>
              <a:rPr lang="en-US" altLang="zh-CN" dirty="0" err="1"/>
              <a:t>λx</a:t>
            </a:r>
            <a:r>
              <a:rPr lang="en-US" altLang="zh-CN" dirty="0"/>
              <a:t>. M’                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化简函数体</a:t>
            </a:r>
            <a:endParaRPr lang="en-US" altLang="zh-CN" sz="190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zh-CN" dirty="0"/>
              <a:t>if M </a:t>
            </a:r>
            <a:r>
              <a:rPr lang="zh-CN" altLang="en-US" dirty="0"/>
              <a:t>→ </a:t>
            </a:r>
            <a:r>
              <a:rPr lang="en-US" altLang="zh-CN" dirty="0"/>
              <a:t>M’,</a:t>
            </a:r>
            <a:r>
              <a:rPr lang="zh-CN" altLang="en-US" dirty="0"/>
              <a:t> </a:t>
            </a:r>
            <a:r>
              <a:rPr lang="en-US" altLang="zh-CN" dirty="0"/>
              <a:t>then M N </a:t>
            </a:r>
            <a:r>
              <a:rPr lang="zh-CN" altLang="en-US" dirty="0"/>
              <a:t>→</a:t>
            </a:r>
            <a:r>
              <a:rPr lang="en-US" altLang="zh-CN" dirty="0"/>
              <a:t> M’ N                       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化简函数</a:t>
            </a:r>
            <a:endParaRPr lang="en-US" altLang="zh-CN" sz="190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zh-CN" dirty="0"/>
              <a:t>if N </a:t>
            </a:r>
            <a:r>
              <a:rPr lang="zh-CN" altLang="en-US" dirty="0"/>
              <a:t>→ </a:t>
            </a:r>
            <a:r>
              <a:rPr lang="en-US" altLang="zh-CN" dirty="0"/>
              <a:t>N’,</a:t>
            </a:r>
            <a:r>
              <a:rPr lang="zh-CN" altLang="en-US" dirty="0"/>
              <a:t> </a:t>
            </a:r>
            <a:r>
              <a:rPr lang="en-US" altLang="zh-CN" dirty="0"/>
              <a:t>then M N </a:t>
            </a:r>
            <a:r>
              <a:rPr lang="zh-CN" altLang="en-US" dirty="0"/>
              <a:t>→</a:t>
            </a:r>
            <a:r>
              <a:rPr lang="en-US" altLang="zh-CN" dirty="0"/>
              <a:t> M N’                        </a:t>
            </a:r>
            <a:r>
              <a:rPr lang="en-US" altLang="zh-CN" sz="19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化简参数</a:t>
            </a:r>
            <a:endParaRPr lang="en-US" altLang="zh-CN" sz="19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试试看吧</a:t>
            </a:r>
            <a:endParaRPr lang="en-US" altLang="zh-CN" dirty="0"/>
          </a:p>
          <a:p>
            <a:pPr lvl="1"/>
            <a:r>
              <a:rPr kumimoji="0" lang="ja-JP" altLang="ja-JP" dirty="0">
                <a:latin typeface="Arial Unicode MS"/>
              </a:rPr>
              <a:t>(λf. λx. f (f x)) (λy. y+1) 5</a:t>
            </a:r>
            <a:r>
              <a:rPr kumimoji="0" lang="ja-JP" altLang="ja-JP" sz="1800" dirty="0"/>
              <a:t> </a:t>
            </a:r>
            <a:endParaRPr kumimoji="0" lang="en-US" altLang="ja-JP" sz="1800" dirty="0"/>
          </a:p>
          <a:p>
            <a:pPr lvl="1"/>
            <a:r>
              <a:rPr kumimoji="0" lang="ja-JP" altLang="ja-JP" dirty="0">
                <a:latin typeface="Arial Unicode MS"/>
              </a:rPr>
              <a:t>(λ</a:t>
            </a:r>
            <a:r>
              <a:rPr kumimoji="0" lang="en-US" altLang="zh-CN" dirty="0">
                <a:latin typeface="Arial Unicode MS"/>
              </a:rPr>
              <a:t>x</a:t>
            </a:r>
            <a:r>
              <a:rPr kumimoji="0" lang="ja-JP" altLang="ja-JP" dirty="0">
                <a:latin typeface="Arial Unicode MS"/>
              </a:rPr>
              <a:t>. </a:t>
            </a:r>
            <a:r>
              <a:rPr kumimoji="0" lang="en-US" altLang="ja-JP" dirty="0">
                <a:latin typeface="Arial Unicode MS"/>
              </a:rPr>
              <a:t>x+1</a:t>
            </a:r>
            <a:r>
              <a:rPr kumimoji="0" lang="ja-JP" altLang="ja-JP" dirty="0">
                <a:latin typeface="Arial Unicode MS"/>
              </a:rPr>
              <a:t>) </a:t>
            </a:r>
            <a:r>
              <a:rPr kumimoji="0" lang="en-US" altLang="ja-JP" dirty="0">
                <a:latin typeface="Arial Unicode MS"/>
              </a:rPr>
              <a:t>(</a:t>
            </a:r>
            <a:r>
              <a:rPr kumimoji="0" lang="ja-JP" altLang="ja-JP" dirty="0">
                <a:latin typeface="Arial Unicode MS"/>
              </a:rPr>
              <a:t>(λy. y+1)</a:t>
            </a:r>
            <a:r>
              <a:rPr kumimoji="0" lang="en-US" altLang="ja-JP" dirty="0">
                <a:latin typeface="Arial Unicode MS"/>
              </a:rPr>
              <a:t> 5)</a:t>
            </a:r>
            <a:endParaRPr kumimoji="0" lang="ja-JP" altLang="ja-JP" dirty="0">
              <a:latin typeface="Arial Unicode MS"/>
            </a:endParaRPr>
          </a:p>
          <a:p>
            <a:pPr lvl="1"/>
            <a:r>
              <a:rPr kumimoji="0" lang="ja-JP" altLang="ja-JP" dirty="0">
                <a:latin typeface="Arial Unicode MS"/>
              </a:rPr>
              <a:t>(λx. x x) (λx. x x) </a:t>
            </a:r>
            <a:endParaRPr kumimoji="0" lang="ja-JP" altLang="ja-JP" sz="4800" dirty="0">
              <a:latin typeface="Arial" panose="020B0604020202020204" pitchFamily="34" charset="0"/>
            </a:endParaRPr>
          </a:p>
          <a:p>
            <a:pPr lvl="1"/>
            <a:endParaRPr lang="en-US" altLang="zh-CN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6F487F6-794B-43AA-8702-2CB04704C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7"/>
          <a:stretch/>
        </p:blipFill>
        <p:spPr>
          <a:xfrm>
            <a:off x="9309628" y="3803695"/>
            <a:ext cx="1637207" cy="2117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BE430A-5261-49FC-A6AF-47EFB1840ACA}"/>
              </a:ext>
            </a:extLst>
          </p:cNvPr>
          <p:cNvSpPr/>
          <p:nvPr/>
        </p:nvSpPr>
        <p:spPr>
          <a:xfrm>
            <a:off x="9266456" y="6064550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Alonzo Church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35F641-DD17-453F-AD27-3C41A316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433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TM = </a:t>
            </a:r>
            <a:r>
              <a:rPr lang="zh-CN" altLang="en-US" dirty="0"/>
              <a:t>线性纸带 </a:t>
            </a:r>
            <a:r>
              <a:rPr lang="en-US" altLang="zh-CN" dirty="0"/>
              <a:t>+ </a:t>
            </a:r>
            <a:r>
              <a:rPr lang="zh-CN" altLang="en-US" dirty="0"/>
              <a:t>读写头 </a:t>
            </a:r>
            <a:r>
              <a:rPr lang="en-US" altLang="zh-CN" dirty="0"/>
              <a:t>+ </a:t>
            </a:r>
            <a:r>
              <a:rPr lang="zh-CN" altLang="en-US" dirty="0"/>
              <a:t>当前状态 </a:t>
            </a:r>
            <a:r>
              <a:rPr lang="en-US" altLang="zh-CN" dirty="0"/>
              <a:t>+ </a:t>
            </a:r>
            <a:r>
              <a:rPr lang="zh-CN" altLang="en-US" dirty="0">
                <a:solidFill>
                  <a:srgbClr val="FF0000"/>
                </a:solidFill>
              </a:rPr>
              <a:t>转移函数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转移规则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>
                <a:sym typeface="Wingdings" panose="05000000000000000000" pitchFamily="2" charset="2"/>
              </a:rPr>
              <a:t>&lt;</a:t>
            </a:r>
            <a:r>
              <a:rPr lang="zh-CN" altLang="en-US" dirty="0">
                <a:sym typeface="Wingdings" panose="05000000000000000000" pitchFamily="2" charset="2"/>
              </a:rPr>
              <a:t>当前状态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当前值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覆盖值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移动方向</a:t>
            </a:r>
            <a:r>
              <a:rPr lang="en-US" altLang="zh-CN" dirty="0">
                <a:sym typeface="Wingdings" panose="05000000000000000000" pitchFamily="2" charset="2"/>
              </a:rPr>
              <a:t>, </a:t>
            </a:r>
            <a:r>
              <a:rPr lang="zh-CN" altLang="en-US" dirty="0">
                <a:sym typeface="Wingdings" panose="05000000000000000000" pitchFamily="2" charset="2"/>
              </a:rPr>
              <a:t>下一状态</a:t>
            </a:r>
            <a:r>
              <a:rPr lang="en-US" altLang="zh-CN" dirty="0">
                <a:sym typeface="Wingdings" panose="05000000000000000000" pitchFamily="2" charset="2"/>
              </a:rPr>
              <a:t>&gt;</a:t>
            </a:r>
          </a:p>
          <a:p>
            <a:pPr lvl="1"/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试试看吧</a:t>
            </a:r>
            <a:endParaRPr lang="en-US" altLang="zh-CN" dirty="0"/>
          </a:p>
          <a:p>
            <a:pPr marL="457200" lvl="1" indent="0">
              <a:buNone/>
            </a:pPr>
            <a:r>
              <a:rPr kumimoji="0" lang="en-US" altLang="zh-CN" dirty="0">
                <a:latin typeface="Arial Unicode MS"/>
              </a:rPr>
              <a:t>&lt;</a:t>
            </a:r>
            <a:r>
              <a:rPr kumimoji="0" lang="en-US" altLang="zh-CN" dirty="0" err="1">
                <a:latin typeface="Arial Unicode MS"/>
              </a:rPr>
              <a:t>init</a:t>
            </a:r>
            <a:r>
              <a:rPr kumimoji="0" lang="en-US" altLang="zh-CN" dirty="0">
                <a:latin typeface="Arial Unicode MS"/>
              </a:rPr>
              <a:t>, _, *, *,</a:t>
            </a:r>
            <a:r>
              <a:rPr kumimoji="0" lang="zh-CN" altLang="en-US" dirty="0">
                <a:latin typeface="Arial Unicode MS"/>
              </a:rPr>
              <a:t> </a:t>
            </a:r>
            <a:r>
              <a:rPr kumimoji="0" lang="en-US" altLang="zh-CN" dirty="0">
                <a:latin typeface="Arial Unicode MS"/>
              </a:rPr>
              <a:t>halt&gt;</a:t>
            </a:r>
          </a:p>
          <a:p>
            <a:pPr marL="457200" lvl="1" indent="0">
              <a:buNone/>
            </a:pPr>
            <a:r>
              <a:rPr kumimoji="0" lang="en-US" altLang="zh-CN" dirty="0">
                <a:latin typeface="Arial Unicode MS"/>
              </a:rPr>
              <a:t>&lt;</a:t>
            </a:r>
            <a:r>
              <a:rPr kumimoji="0" lang="en-US" altLang="zh-CN" dirty="0" err="1">
                <a:latin typeface="Arial Unicode MS"/>
              </a:rPr>
              <a:t>init</a:t>
            </a:r>
            <a:r>
              <a:rPr kumimoji="0" lang="en-US" altLang="zh-CN" dirty="0">
                <a:latin typeface="Arial Unicode MS"/>
              </a:rPr>
              <a:t>, *, *, *,</a:t>
            </a:r>
            <a:r>
              <a:rPr kumimoji="0" lang="zh-CN" altLang="en-US" dirty="0">
                <a:latin typeface="Arial Unicode MS"/>
              </a:rPr>
              <a:t> </a:t>
            </a:r>
            <a:r>
              <a:rPr kumimoji="0" lang="en-US" altLang="zh-CN" dirty="0">
                <a:latin typeface="Arial Unicode MS"/>
              </a:rPr>
              <a:t>flip&gt;</a:t>
            </a:r>
          </a:p>
          <a:p>
            <a:pPr marL="457200" lvl="1" indent="0">
              <a:buNone/>
            </a:pPr>
            <a:r>
              <a:rPr kumimoji="0" lang="en-US" altLang="zh-CN" dirty="0">
                <a:latin typeface="Arial Unicode MS"/>
              </a:rPr>
              <a:t>&lt;flip, 0, 1, R, flip&gt;</a:t>
            </a:r>
          </a:p>
          <a:p>
            <a:pPr marL="457200" lvl="1" indent="0">
              <a:buNone/>
            </a:pPr>
            <a:r>
              <a:rPr kumimoji="0" lang="en-US" altLang="zh-CN" dirty="0">
                <a:latin typeface="Arial Unicode MS"/>
              </a:rPr>
              <a:t>&lt;flip, 1, 0, R, flip&gt;</a:t>
            </a:r>
          </a:p>
          <a:p>
            <a:pPr marL="457200" lvl="1" indent="0">
              <a:buNone/>
            </a:pPr>
            <a:r>
              <a:rPr kumimoji="0" lang="en-US" altLang="zh-CN" dirty="0">
                <a:latin typeface="Arial Unicode MS"/>
              </a:rPr>
              <a:t>&lt;flip, _, *, L, </a:t>
            </a:r>
            <a:r>
              <a:rPr kumimoji="0" lang="en-US" altLang="zh-CN" dirty="0" err="1">
                <a:latin typeface="Arial Unicode MS"/>
              </a:rPr>
              <a:t>incr</a:t>
            </a:r>
            <a:r>
              <a:rPr kumimoji="0" lang="en-US" altLang="zh-CN" dirty="0">
                <a:latin typeface="Arial Unicode MS"/>
              </a:rPr>
              <a:t>&gt;</a:t>
            </a:r>
          </a:p>
          <a:p>
            <a:pPr marL="457200" lvl="1" indent="0">
              <a:buNone/>
            </a:pPr>
            <a:r>
              <a:rPr kumimoji="0" lang="en-US" altLang="zh-CN" dirty="0">
                <a:latin typeface="Arial Unicode MS"/>
              </a:rPr>
              <a:t>&lt;</a:t>
            </a:r>
            <a:r>
              <a:rPr kumimoji="0" lang="en-US" altLang="zh-CN" dirty="0" err="1">
                <a:latin typeface="Arial Unicode MS"/>
              </a:rPr>
              <a:t>incr</a:t>
            </a:r>
            <a:r>
              <a:rPr kumimoji="0" lang="en-US" altLang="zh-CN" dirty="0">
                <a:latin typeface="Arial Unicode MS"/>
              </a:rPr>
              <a:t>, 0, 1, *, halt&gt;</a:t>
            </a:r>
          </a:p>
          <a:p>
            <a:pPr marL="457200" lvl="1" indent="0">
              <a:buNone/>
            </a:pPr>
            <a:r>
              <a:rPr kumimoji="0" lang="en-US" altLang="zh-CN" dirty="0">
                <a:latin typeface="Arial Unicode MS"/>
              </a:rPr>
              <a:t>&lt;</a:t>
            </a:r>
            <a:r>
              <a:rPr kumimoji="0" lang="en-US" altLang="zh-CN" dirty="0" err="1">
                <a:latin typeface="Arial Unicode MS"/>
              </a:rPr>
              <a:t>incr</a:t>
            </a:r>
            <a:r>
              <a:rPr kumimoji="0" lang="en-US" altLang="zh-CN" dirty="0">
                <a:latin typeface="Arial Unicode MS"/>
              </a:rPr>
              <a:t>, 1, 0, L, </a:t>
            </a:r>
            <a:r>
              <a:rPr kumimoji="0" lang="en-US" altLang="zh-CN" dirty="0" err="1">
                <a:latin typeface="Arial Unicode MS"/>
              </a:rPr>
              <a:t>incr</a:t>
            </a:r>
            <a:r>
              <a:rPr kumimoji="0" lang="en-US" altLang="zh-CN" dirty="0">
                <a:latin typeface="Arial Unicode MS"/>
              </a:rPr>
              <a:t>&gt;</a:t>
            </a:r>
          </a:p>
          <a:p>
            <a:pPr marL="457200" lvl="1" indent="0">
              <a:buNone/>
            </a:pPr>
            <a:r>
              <a:rPr kumimoji="0" lang="en-US" altLang="zh-CN" dirty="0">
                <a:latin typeface="Arial Unicode MS"/>
              </a:rPr>
              <a:t>&lt;</a:t>
            </a:r>
            <a:r>
              <a:rPr kumimoji="0" lang="en-US" altLang="zh-CN" dirty="0" err="1">
                <a:latin typeface="Arial Unicode MS"/>
              </a:rPr>
              <a:t>incr</a:t>
            </a:r>
            <a:r>
              <a:rPr kumimoji="0" lang="en-US" altLang="zh-CN" dirty="0">
                <a:latin typeface="Arial Unicode MS"/>
              </a:rPr>
              <a:t>, _, 1, *, halt&gt;</a:t>
            </a:r>
            <a:endParaRPr lang="en-US" altLang="zh-CN" dirty="0"/>
          </a:p>
        </p:txBody>
      </p:sp>
      <p:sp>
        <p:nvSpPr>
          <p:cNvPr id="7" name="動作設定ボタン: 戻る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564EC29-D85C-48BB-9AE7-7EF95CAB9DF5}"/>
              </a:ext>
            </a:extLst>
          </p:cNvPr>
          <p:cNvSpPr/>
          <p:nvPr/>
        </p:nvSpPr>
        <p:spPr>
          <a:xfrm>
            <a:off x="11236707" y="5584722"/>
            <a:ext cx="709485" cy="691843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复杂性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AE6075-E246-4D93-A22C-45C98B55B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95" y="3508249"/>
            <a:ext cx="3958702" cy="1710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4BB5AD-64E9-4203-9582-4E99197DA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56" y="3509397"/>
            <a:ext cx="2522130" cy="17090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7EEDA8-7B1A-4C7D-A537-4592FD965EEB}"/>
              </a:ext>
            </a:extLst>
          </p:cNvPr>
          <p:cNvSpPr txBox="1"/>
          <p:nvPr/>
        </p:nvSpPr>
        <p:spPr>
          <a:xfrm>
            <a:off x="8981003" y="55130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自动机的转移图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939E66-5444-42B2-B23D-EF4EA19AE214}"/>
              </a:ext>
            </a:extLst>
          </p:cNvPr>
          <p:cNvSpPr txBox="1"/>
          <p:nvPr/>
        </p:nvSpPr>
        <p:spPr>
          <a:xfrm>
            <a:off x="5542332" y="551301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图灵机外观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3EBB633-D414-474F-8FC2-C0C7D3736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38" y="626004"/>
            <a:ext cx="1486440" cy="1868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C1F305-7164-413E-AB43-065AC1121769}"/>
              </a:ext>
            </a:extLst>
          </p:cNvPr>
          <p:cNvSpPr/>
          <p:nvPr/>
        </p:nvSpPr>
        <p:spPr>
          <a:xfrm>
            <a:off x="10075999" y="2659050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Alan Turing</a:t>
            </a:r>
            <a:endParaRPr lang="ja-JP" altLang="en-US" dirty="0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6AABDCE9-23EB-4C17-8C20-E6834E9A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14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46627-8D29-4E26-B77F-21D856DEB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计算、方法、机器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AEDD71-524C-4642-AABC-129855E45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ja-JP" dirty="0"/>
          </a:p>
          <a:p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vh</a:t>
            </a:r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tyr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2020/0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EEC837-022B-4090-99B5-D990E0AE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038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BrainFuck</a:t>
            </a:r>
            <a:endParaRPr lang="zh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12666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图灵机模型上的极简</a:t>
            </a:r>
            <a:r>
              <a:rPr lang="zh-CN" altLang="en-US" u="sng" dirty="0"/>
              <a:t>高级</a:t>
            </a:r>
            <a:r>
              <a:rPr lang="zh-CN" altLang="en-US" dirty="0"/>
              <a:t>编程语言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试试看吧</a:t>
            </a:r>
            <a:endParaRPr lang="en-US" altLang="zh-CN" dirty="0"/>
          </a:p>
          <a:p>
            <a:pPr lvl="1"/>
            <a:r>
              <a:rPr kumimoji="0" lang="en-US" altLang="ja-JP" sz="2000" dirty="0">
                <a:latin typeface="Arial Unicode MS"/>
              </a:rPr>
              <a:t>[-]</a:t>
            </a:r>
          </a:p>
          <a:p>
            <a:pPr lvl="1"/>
            <a:r>
              <a:rPr kumimoji="0" lang="en-US" altLang="zh-CN" sz="2000" dirty="0">
                <a:latin typeface="Arial Unicode MS"/>
              </a:rPr>
              <a:t>+</a:t>
            </a:r>
            <a:r>
              <a:rPr kumimoji="0" lang="en-US" altLang="ja-JP" sz="2000" dirty="0">
                <a:latin typeface="Arial Unicode MS"/>
              </a:rPr>
              <a:t>[&gt;,.&lt;]</a:t>
            </a:r>
          </a:p>
          <a:p>
            <a:pPr lvl="1"/>
            <a:r>
              <a:rPr kumimoji="0" lang="en-US" altLang="ja-JP" sz="2000" dirty="0">
                <a:latin typeface="Arial Unicode MS"/>
              </a:rPr>
              <a:t>[-&gt;+&lt;]</a:t>
            </a:r>
          </a:p>
          <a:p>
            <a:pPr lvl="1"/>
            <a:r>
              <a:rPr kumimoji="0" lang="en-US" altLang="ja-JP" sz="2000" dirty="0">
                <a:latin typeface="Arial Unicode MS"/>
              </a:rPr>
              <a:t>++++++[&gt;++++++++&lt;-]&gt;.</a:t>
            </a:r>
          </a:p>
          <a:p>
            <a:pPr lvl="1"/>
            <a:r>
              <a:rPr kumimoji="0" lang="en-US" altLang="ja-JP" sz="2000" dirty="0">
                <a:latin typeface="Arial Unicode MS"/>
              </a:rPr>
              <a:t>,--------</a:t>
            </a:r>
            <a:r>
              <a:rPr kumimoji="0" lang="en-US" altLang="zh-CN" sz="2000" dirty="0">
                <a:latin typeface="Arial Unicode MS"/>
              </a:rPr>
              <a:t>---</a:t>
            </a:r>
            <a:r>
              <a:rPr kumimoji="0" lang="en-US" altLang="ja-JP" sz="2000" dirty="0">
                <a:latin typeface="Arial Unicode MS"/>
              </a:rPr>
              <a:t>--[-------------------.,--------</a:t>
            </a:r>
            <a:r>
              <a:rPr kumimoji="0" lang="en-US" altLang="zh-CN" sz="2000" dirty="0">
                <a:latin typeface="Arial Unicode MS"/>
              </a:rPr>
              <a:t>---</a:t>
            </a:r>
            <a:r>
              <a:rPr kumimoji="0" lang="en-US" altLang="ja-JP" sz="2000" dirty="0">
                <a:latin typeface="Arial Unicode MS"/>
              </a:rPr>
              <a:t>--]</a:t>
            </a:r>
          </a:p>
          <a:p>
            <a:pPr lvl="1"/>
            <a:r>
              <a:rPr kumimoji="0" lang="en-US" altLang="ja-JP" sz="2000" dirty="0">
                <a:latin typeface="Arial Unicode MS"/>
              </a:rPr>
              <a:t>,&gt;++++++[&lt;--------&gt;-],,&gt;++++++[&lt;--------&gt;-]&lt;[-&lt;+&gt;]++++++[&lt;++++++++&gt;-]&lt;.</a:t>
            </a:r>
            <a:endParaRPr kumimoji="0" lang="ja-JP" altLang="ja-JP" sz="2000" dirty="0">
              <a:latin typeface="Arial Unicode MS"/>
            </a:endParaRPr>
          </a:p>
          <a:p>
            <a:endParaRPr lang="en-US" altLang="zh-CN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92EF23-A66D-4F06-B4F9-24922EB94F9A}"/>
              </a:ext>
            </a:extLst>
          </p:cNvPr>
          <p:cNvSpPr txBox="1"/>
          <p:nvPr/>
        </p:nvSpPr>
        <p:spPr>
          <a:xfrm>
            <a:off x="7333843" y="652622"/>
            <a:ext cx="4381328" cy="25853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语法符号：</a:t>
            </a:r>
            <a:endParaRPr kumimoji="1" lang="en-US" altLang="zh-CN" dirty="0"/>
          </a:p>
          <a:p>
            <a:r>
              <a:rPr lang="en-US" altLang="ja-JP" dirty="0"/>
              <a:t>    &gt;     </a:t>
            </a:r>
            <a:r>
              <a:rPr lang="zh-CN" altLang="en-US" dirty="0"/>
              <a:t>指针右移</a:t>
            </a:r>
            <a:endParaRPr lang="en-US" altLang="ja-JP" dirty="0"/>
          </a:p>
          <a:p>
            <a:r>
              <a:rPr kumimoji="1" lang="en-US" altLang="ja-JP" dirty="0"/>
              <a:t>    &lt;     </a:t>
            </a:r>
            <a:r>
              <a:rPr kumimoji="1" lang="zh-CN" altLang="en-US" dirty="0"/>
              <a:t>指针左移</a:t>
            </a:r>
            <a:endParaRPr kumimoji="1" lang="en-US" altLang="ja-JP" dirty="0"/>
          </a:p>
          <a:p>
            <a:r>
              <a:rPr lang="en-US" altLang="ja-JP" dirty="0"/>
              <a:t>    +     </a:t>
            </a:r>
            <a:r>
              <a:rPr lang="zh-CN" altLang="en-US" dirty="0"/>
              <a:t>当前格加</a:t>
            </a:r>
            <a:r>
              <a:rPr lang="en-US" altLang="zh-CN" dirty="0"/>
              <a:t>1</a:t>
            </a:r>
            <a:endParaRPr lang="en-US" altLang="ja-JP" dirty="0"/>
          </a:p>
          <a:p>
            <a:r>
              <a:rPr kumimoji="1" lang="en-US" altLang="ja-JP" dirty="0"/>
              <a:t>    -      </a:t>
            </a:r>
            <a:r>
              <a:rPr lang="zh-CN" altLang="en-US" dirty="0"/>
              <a:t>当前格</a:t>
            </a:r>
            <a:r>
              <a:rPr kumimoji="1" lang="zh-CN" altLang="en-US" dirty="0"/>
              <a:t>减</a:t>
            </a:r>
            <a:r>
              <a:rPr kumimoji="1" lang="en-US" altLang="zh-CN" dirty="0"/>
              <a:t>1</a:t>
            </a:r>
          </a:p>
          <a:p>
            <a:r>
              <a:rPr lang="en-US" altLang="zh-CN" dirty="0"/>
              <a:t>    .       </a:t>
            </a:r>
            <a:r>
              <a:rPr lang="zh-CN" altLang="en-US" dirty="0"/>
              <a:t>输出打印</a:t>
            </a:r>
            <a:r>
              <a:rPr lang="en-US" altLang="zh-CN" dirty="0"/>
              <a:t>ASCII</a:t>
            </a:r>
            <a:r>
              <a:rPr lang="zh-CN" altLang="en-US" dirty="0"/>
              <a:t>字符</a:t>
            </a:r>
            <a:endParaRPr lang="en-US" altLang="zh-CN" dirty="0"/>
          </a:p>
          <a:p>
            <a:r>
              <a:rPr kumimoji="1" lang="en-US" altLang="zh-CN" dirty="0"/>
              <a:t>    ,</a:t>
            </a:r>
            <a:r>
              <a:rPr kumimoji="1" lang="zh-CN" altLang="en-US" dirty="0"/>
              <a:t>       输入存为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码值</a:t>
            </a:r>
            <a:endParaRPr kumimoji="1" lang="en-US" altLang="zh-CN" dirty="0"/>
          </a:p>
          <a:p>
            <a:r>
              <a:rPr lang="en-US" altLang="zh-CN" dirty="0"/>
              <a:t>    [      </a:t>
            </a:r>
            <a:r>
              <a:rPr lang="zh-CN" altLang="en-US" dirty="0"/>
              <a:t>若当前格为</a:t>
            </a:r>
            <a:r>
              <a:rPr lang="en-US" altLang="zh-CN" dirty="0"/>
              <a:t>0</a:t>
            </a:r>
            <a:r>
              <a:rPr lang="zh-CN" altLang="en-US" dirty="0"/>
              <a:t>，跳转至匹配的</a:t>
            </a:r>
            <a:r>
              <a:rPr lang="en-US" altLang="zh-CN" dirty="0"/>
              <a:t>]</a:t>
            </a:r>
            <a:r>
              <a:rPr lang="zh-CN" altLang="en-US" dirty="0"/>
              <a:t>之后</a:t>
            </a:r>
            <a:endParaRPr lang="en-US" altLang="zh-CN" dirty="0"/>
          </a:p>
          <a:p>
            <a:r>
              <a:rPr kumimoji="1" lang="en-US" altLang="zh-CN" dirty="0"/>
              <a:t>    ]      </a:t>
            </a:r>
            <a:r>
              <a:rPr kumimoji="1" lang="zh-CN" altLang="en-US" dirty="0"/>
              <a:t>若当前格非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，跳转至匹配的</a:t>
            </a:r>
            <a:r>
              <a:rPr lang="en-US" altLang="zh-CN" dirty="0"/>
              <a:t>[</a:t>
            </a:r>
            <a:r>
              <a:rPr lang="zh-CN" altLang="en-US" dirty="0"/>
              <a:t>之后</a:t>
            </a:r>
            <a:endParaRPr kumimoji="1" lang="en-US" altLang="zh-CN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4CFCEE2-6EB0-4111-BF53-5D3F85CA5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5" y="3620055"/>
            <a:ext cx="3650666" cy="237744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85D2234-8652-4DEE-B0F3-BB13C1F4CEED}"/>
              </a:ext>
            </a:extLst>
          </p:cNvPr>
          <p:cNvSpPr txBox="1"/>
          <p:nvPr/>
        </p:nvSpPr>
        <p:spPr>
          <a:xfrm>
            <a:off x="9274124" y="612354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ASCII</a:t>
            </a:r>
            <a:r>
              <a:rPr kumimoji="1" lang="zh-CN" altLang="en-US" dirty="0"/>
              <a:t>码表</a:t>
            </a:r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2AB6886-884D-4806-86BE-883E24E7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31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RAM</a:t>
            </a:r>
            <a:endParaRPr lang="zh-CN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RAM = </a:t>
            </a:r>
            <a:r>
              <a:rPr lang="zh-CN" altLang="en-US" dirty="0"/>
              <a:t>普通寄存器</a:t>
            </a:r>
            <a:r>
              <a:rPr lang="en-US" altLang="zh-CN" dirty="0"/>
              <a:t>Ri + </a:t>
            </a:r>
            <a:r>
              <a:rPr lang="zh-CN" altLang="en-US" dirty="0"/>
              <a:t>间址寄存器</a:t>
            </a:r>
            <a:r>
              <a:rPr lang="en-US" altLang="zh-CN" dirty="0"/>
              <a:t> + </a:t>
            </a:r>
            <a:r>
              <a:rPr lang="zh-CN" altLang="en-US" dirty="0"/>
              <a:t>程序</a:t>
            </a:r>
            <a:endParaRPr lang="en-US" altLang="zh-CN" dirty="0"/>
          </a:p>
          <a:p>
            <a:r>
              <a:rPr lang="zh-CN" altLang="en-US" dirty="0"/>
              <a:t>基本指令</a:t>
            </a:r>
            <a:endParaRPr lang="en-US" altLang="zh-CN" dirty="0"/>
          </a:p>
          <a:p>
            <a:pPr lvl="1"/>
            <a:r>
              <a:rPr lang="en-US" altLang="zh-CN" dirty="0"/>
              <a:t>A </a:t>
            </a:r>
            <a:r>
              <a:rPr lang="zh-CN" altLang="en-US" dirty="0"/>
              <a:t>← </a:t>
            </a:r>
            <a:r>
              <a:rPr lang="en-US" altLang="zh-CN" dirty="0"/>
              <a:t>c          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常数赋值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dirty="0"/>
              <a:t>A </a:t>
            </a:r>
            <a:r>
              <a:rPr lang="zh-CN" altLang="en-US" dirty="0"/>
              <a:t>← </a:t>
            </a:r>
            <a:r>
              <a:rPr lang="en-US" altLang="zh-CN" dirty="0"/>
              <a:t>B         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值拷贝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dirty="0"/>
              <a:t>A </a:t>
            </a:r>
            <a:r>
              <a:rPr lang="zh-CN" altLang="en-US" dirty="0"/>
              <a:t>← </a:t>
            </a:r>
            <a:r>
              <a:rPr lang="en-US" altLang="zh-CN" dirty="0"/>
              <a:t>f(B,C)  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// f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为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poly-TM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可计算函数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条件跳转     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若不为零则跳转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zh-CN" altLang="en-US" dirty="0">
                <a:solidFill>
                  <a:prstClr val="black"/>
                </a:solidFill>
              </a:rPr>
              <a:t>存储空间结构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/>
              <a:t>指令</a:t>
            </a:r>
            <a:r>
              <a:rPr lang="en-US" altLang="zh-CN" dirty="0"/>
              <a:t>-</a:t>
            </a:r>
            <a:r>
              <a:rPr lang="zh-CN" altLang="en-US" dirty="0"/>
              <a:t>数据：冯诺依曼式、哈佛式</a:t>
            </a:r>
            <a:endParaRPr lang="en-US" altLang="zh-CN" dirty="0"/>
          </a:p>
          <a:p>
            <a:pPr lvl="1"/>
            <a:r>
              <a:rPr lang="zh-CN" altLang="en-US" dirty="0"/>
              <a:t>访问约束：基于寄存器、基于栈</a:t>
            </a:r>
            <a:endParaRPr lang="en-US" altLang="zh-CN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F7EFF56-56FF-474C-B8BF-2DF58FFCC5CD}"/>
              </a:ext>
            </a:extLst>
          </p:cNvPr>
          <p:cNvSpPr/>
          <p:nvPr/>
        </p:nvSpPr>
        <p:spPr>
          <a:xfrm>
            <a:off x="9022404" y="1324928"/>
            <a:ext cx="2331396" cy="452431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试试看吧</a:t>
            </a:r>
            <a:endParaRPr lang="en-US" altLang="zh-CN" dirty="0"/>
          </a:p>
          <a:p>
            <a:endParaRPr kumimoji="0" lang="en-US" altLang="zh-CN" dirty="0">
              <a:latin typeface="Arial Unicode MS"/>
            </a:endParaRPr>
          </a:p>
          <a:p>
            <a:pPr marL="342900" indent="-342900">
              <a:buAutoNum type="arabicPlain" startAt="114"/>
            </a:pPr>
            <a:r>
              <a:rPr kumimoji="0" lang="en-US" altLang="zh-CN" dirty="0">
                <a:latin typeface="Arial Unicode MS"/>
              </a:rPr>
              <a:t>  MOV AX 0</a:t>
            </a:r>
          </a:p>
          <a:p>
            <a:pPr marL="342900" indent="-342900">
              <a:buAutoNum type="arabicPlain" startAt="114"/>
            </a:pPr>
            <a:r>
              <a:rPr kumimoji="0" lang="en-US" altLang="zh-CN" dirty="0">
                <a:latin typeface="Arial Unicode MS"/>
              </a:rPr>
              <a:t>  MOV DX 100</a:t>
            </a:r>
          </a:p>
          <a:p>
            <a:r>
              <a:rPr kumimoji="0" lang="en-US" altLang="zh-CN" dirty="0">
                <a:latin typeface="Arial Unicode MS"/>
              </a:rPr>
              <a:t>LOOP:</a:t>
            </a:r>
          </a:p>
          <a:p>
            <a:r>
              <a:rPr kumimoji="0" lang="en-US" altLang="zh-CN" dirty="0">
                <a:latin typeface="Arial Unicode MS"/>
              </a:rPr>
              <a:t>116  ADD AX DX</a:t>
            </a:r>
          </a:p>
          <a:p>
            <a:r>
              <a:rPr kumimoji="0" lang="en-US" altLang="zh-CN" dirty="0">
                <a:latin typeface="Arial Unicode MS"/>
              </a:rPr>
              <a:t>117  SUB DX 3</a:t>
            </a:r>
          </a:p>
          <a:p>
            <a:r>
              <a:rPr kumimoji="0" lang="en-US" altLang="zh-CN" dirty="0">
                <a:latin typeface="Arial Unicode MS"/>
              </a:rPr>
              <a:t>118  JC DX, @LOOP</a:t>
            </a:r>
          </a:p>
          <a:p>
            <a:endParaRPr kumimoji="0" lang="en-US" altLang="zh-CN" dirty="0">
              <a:latin typeface="Arial Unicode MS"/>
            </a:endParaRPr>
          </a:p>
          <a:p>
            <a:r>
              <a:rPr kumimoji="0" lang="en-US" altLang="zh-CN" dirty="0">
                <a:latin typeface="Arial Unicode MS"/>
              </a:rPr>
              <a:t>514  Load 100</a:t>
            </a:r>
          </a:p>
          <a:p>
            <a:r>
              <a:rPr kumimoji="0" lang="en-US" altLang="zh-CN" dirty="0">
                <a:latin typeface="Arial Unicode MS"/>
              </a:rPr>
              <a:t>515  Dup</a:t>
            </a:r>
          </a:p>
          <a:p>
            <a:r>
              <a:rPr kumimoji="0" lang="en-US" altLang="zh-CN" dirty="0">
                <a:latin typeface="Arial Unicode MS"/>
              </a:rPr>
              <a:t>516  Load 1</a:t>
            </a:r>
          </a:p>
          <a:p>
            <a:r>
              <a:rPr kumimoji="0" lang="en-US" altLang="zh-CN" dirty="0">
                <a:latin typeface="Arial Unicode MS"/>
              </a:rPr>
              <a:t>517  Sub</a:t>
            </a:r>
          </a:p>
          <a:p>
            <a:r>
              <a:rPr kumimoji="0" lang="en-US" altLang="zh-CN" dirty="0">
                <a:latin typeface="Arial Unicode MS"/>
              </a:rPr>
              <a:t>518  </a:t>
            </a:r>
            <a:r>
              <a:rPr kumimoji="0" lang="en-US" altLang="zh-CN" dirty="0" err="1">
                <a:latin typeface="Arial Unicode MS"/>
              </a:rPr>
              <a:t>Mul</a:t>
            </a:r>
            <a:endParaRPr kumimoji="0" lang="en-US" altLang="zh-CN" dirty="0">
              <a:latin typeface="Arial Unicode MS"/>
            </a:endParaRPr>
          </a:p>
          <a:p>
            <a:r>
              <a:rPr kumimoji="0" lang="en-US" altLang="zh-CN" dirty="0">
                <a:latin typeface="Arial Unicode MS"/>
              </a:rPr>
              <a:t>519  Load 2</a:t>
            </a:r>
          </a:p>
          <a:p>
            <a:r>
              <a:rPr kumimoji="0" lang="en-US" altLang="zh-CN" dirty="0">
                <a:latin typeface="Arial Unicode MS"/>
              </a:rPr>
              <a:t>520  </a:t>
            </a:r>
            <a:r>
              <a:rPr kumimoji="0" lang="en-US" altLang="zh-CN" dirty="0" err="1">
                <a:latin typeface="Arial Unicode MS"/>
              </a:rPr>
              <a:t>Div</a:t>
            </a:r>
            <a:endParaRPr kumimoji="0" lang="en-US" altLang="zh-CN" dirty="0">
              <a:latin typeface="Arial Unicode MS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9CF587-6CE8-47DC-B166-C4F2C36E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720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计算机器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机械：差分机、继电器门电路组合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生物：斐波拉契兔子、</a:t>
            </a:r>
            <a:r>
              <a:rPr lang="en-US" altLang="zh-CN" dirty="0"/>
              <a:t>DNA</a:t>
            </a:r>
            <a:r>
              <a:rPr lang="zh-CN" altLang="en-US" dirty="0"/>
              <a:t>计算机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材料：光学玻璃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当前的</a:t>
            </a:r>
            <a:r>
              <a:rPr lang="zh-CN" altLang="en-US" u="sng" dirty="0"/>
              <a:t>通用计算机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物理材料：半导体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组织逻辑：</a:t>
            </a:r>
            <a:r>
              <a:rPr lang="zh-CN" altLang="en-US" dirty="0">
                <a:solidFill>
                  <a:srgbClr val="FF0000"/>
                </a:solidFill>
              </a:rPr>
              <a:t>门电路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dirty="0"/>
              <a:t>计算模型：</a:t>
            </a:r>
            <a:r>
              <a:rPr lang="en-US" altLang="zh-CN" dirty="0"/>
              <a:t>RAM</a:t>
            </a:r>
          </a:p>
          <a:p>
            <a:pPr marL="457200" lvl="1" indent="0">
              <a:buNone/>
            </a:pPr>
            <a:r>
              <a:rPr lang="zh-CN" altLang="en-US" dirty="0"/>
              <a:t>算数系统：二进制算数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3C68C0C-8E68-4967-B504-EB3A0A524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21" y="681037"/>
            <a:ext cx="4588369" cy="4912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30354E1-395A-4CD9-8A8A-70A1A4CF4284}"/>
              </a:ext>
            </a:extLst>
          </p:cNvPr>
          <p:cNvSpPr/>
          <p:nvPr/>
        </p:nvSpPr>
        <p:spPr>
          <a:xfrm>
            <a:off x="8336395" y="580763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光学玻璃做的神经网络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AABF75C-6A5E-4830-8739-039A099C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00" y="3960654"/>
            <a:ext cx="1667629" cy="1525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E7E645-2FE6-4302-8222-D78752E73E08}"/>
              </a:ext>
            </a:extLst>
          </p:cNvPr>
          <p:cNvSpPr/>
          <p:nvPr/>
        </p:nvSpPr>
        <p:spPr>
          <a:xfrm>
            <a:off x="5016872" y="562086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555</a:t>
            </a:r>
            <a:r>
              <a:rPr lang="ja-JP" altLang="en-US" dirty="0"/>
              <a:t>定时器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01B78C-2F90-4417-9457-E55811DD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5776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存储：</a:t>
            </a:r>
            <a:r>
              <a:rPr lang="en-US" altLang="zh-CN" dirty="0"/>
              <a:t>RS</a:t>
            </a:r>
            <a:r>
              <a:rPr lang="zh-CN" altLang="en-US" dirty="0"/>
              <a:t>锁存器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014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两个与非门相互反馈</a:t>
            </a:r>
            <a:endParaRPr lang="en-US" altLang="zh-CN" dirty="0"/>
          </a:p>
          <a:p>
            <a:pPr lvl="1"/>
            <a:r>
              <a:rPr lang="zh-CN" altLang="en-US" dirty="0"/>
              <a:t>写：</a:t>
            </a:r>
            <a:r>
              <a:rPr lang="en-US" altLang="zh-CN" dirty="0"/>
              <a:t>R1S0</a:t>
            </a:r>
            <a:r>
              <a:rPr lang="zh-CN" altLang="en-US" dirty="0"/>
              <a:t>清零、</a:t>
            </a:r>
            <a:r>
              <a:rPr lang="en-US" altLang="zh-CN" dirty="0"/>
              <a:t>S1R0</a:t>
            </a:r>
            <a:r>
              <a:rPr lang="zh-CN" altLang="en-US" dirty="0"/>
              <a:t>置一</a:t>
            </a:r>
            <a:endParaRPr lang="en-US" altLang="zh-CN" dirty="0"/>
          </a:p>
          <a:p>
            <a:pPr lvl="1"/>
            <a:r>
              <a:rPr lang="zh-CN" altLang="en-US" dirty="0"/>
              <a:t>读：</a:t>
            </a:r>
            <a:r>
              <a:rPr lang="en-US" altLang="zh-CN" dirty="0"/>
              <a:t>a0b1</a:t>
            </a:r>
            <a:r>
              <a:rPr lang="zh-CN" altLang="en-US" dirty="0"/>
              <a:t>为零，</a:t>
            </a:r>
            <a:r>
              <a:rPr lang="en-US" altLang="zh-CN" dirty="0"/>
              <a:t>a1b0</a:t>
            </a:r>
            <a:r>
              <a:rPr lang="zh-CN" altLang="en-US" dirty="0"/>
              <a:t>为一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试试看吧</a:t>
            </a:r>
            <a:endParaRPr lang="en-US" altLang="zh-CN" dirty="0"/>
          </a:p>
          <a:p>
            <a:pPr lvl="1"/>
            <a:r>
              <a:rPr lang="zh-CN" altLang="en-US" dirty="0"/>
              <a:t>换成两个或非门会怎样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9CB5AB-2442-4A43-A784-27E065EC2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t="13660" r="13830" b="21481"/>
          <a:stretch/>
        </p:blipFill>
        <p:spPr>
          <a:xfrm>
            <a:off x="7332972" y="637625"/>
            <a:ext cx="3831412" cy="251936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128C05B-11AE-4B29-9D75-8C8CCFAA3B9E}"/>
              </a:ext>
            </a:extLst>
          </p:cNvPr>
          <p:cNvSpPr/>
          <p:nvPr/>
        </p:nvSpPr>
        <p:spPr>
          <a:xfrm>
            <a:off x="8164085" y="5807631"/>
            <a:ext cx="216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MC</a:t>
            </a:r>
            <a:r>
              <a:rPr lang="zh-CN" altLang="en-US" dirty="0"/>
              <a:t>里的“</a:t>
            </a:r>
            <a:r>
              <a:rPr lang="en-US" altLang="ja-JP" dirty="0"/>
              <a:t>RS</a:t>
            </a:r>
            <a:r>
              <a:rPr lang="ja-JP" altLang="en-US" dirty="0"/>
              <a:t>锁存器</a:t>
            </a:r>
            <a:r>
              <a:rPr lang="zh-CN" altLang="en-US" dirty="0"/>
              <a:t>”</a:t>
            </a:r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27B8392-7FED-41F3-AE91-C0073AEFC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87" y="3156990"/>
            <a:ext cx="2647950" cy="2028825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B2E63E-02E4-4DBC-A524-E9F640D79359}"/>
              </a:ext>
            </a:extLst>
          </p:cNvPr>
          <p:cNvSpPr/>
          <p:nvPr/>
        </p:nvSpPr>
        <p:spPr>
          <a:xfrm>
            <a:off x="2811268" y="5227342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RS</a:t>
            </a:r>
            <a:r>
              <a:rPr lang="ja-JP" altLang="en-US" dirty="0"/>
              <a:t>锁存器</a:t>
            </a:r>
            <a:r>
              <a:rPr lang="zh-CN" altLang="en-US" dirty="0"/>
              <a:t>电路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60E83DD-5CC0-4A5E-8F3C-142827B8E4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16927" r="12606" b="21686"/>
          <a:stretch/>
        </p:blipFill>
        <p:spPr>
          <a:xfrm>
            <a:off x="7238264" y="3645417"/>
            <a:ext cx="4020827" cy="1951257"/>
          </a:xfrm>
          <a:prstGeom prst="rect">
            <a:avLst/>
          </a:prstGeom>
        </p:spPr>
      </p:pic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DC6CDE1C-9E71-4160-9E91-FCF1F4F9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442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计算：一位全加器</a:t>
            </a:r>
            <a:r>
              <a:rPr lang="en-US" altLang="zh-CN" dirty="0"/>
              <a:t>FA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组合电路设计方法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画卡诺图、打真值表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导出析合公式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确定使用那些逻辑门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修改公式只使用这些门运算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按公式结构连线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试试看吧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验证</a:t>
                </a:r>
                <a:r>
                  <a:rPr lang="en-US" altLang="zh-CN" dirty="0"/>
                  <a:t>Ex0</a:t>
                </a:r>
                <a:r>
                  <a:rPr lang="zh-CN" altLang="en-US" dirty="0"/>
                  <a:t>中函数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计算</a:t>
                </a:r>
                <a:r>
                  <a:rPr lang="en-US" altLang="zh-CN" dirty="0"/>
                  <a:t>2bit</a:t>
                </a:r>
                <a:r>
                  <a:rPr lang="zh-CN" altLang="en-US" dirty="0"/>
                  <a:t>加法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画出电路图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FF8AE123-E981-43FC-8265-8C7CBA2CC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14" y="3860906"/>
            <a:ext cx="3474085" cy="2316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3CA8B9-C4E4-46ED-970F-7BA87FC09405}"/>
              </a:ext>
            </a:extLst>
          </p:cNvPr>
          <p:cNvSpPr/>
          <p:nvPr/>
        </p:nvSpPr>
        <p:spPr>
          <a:xfrm>
            <a:off x="8716509" y="633492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一位全加器电路</a:t>
            </a:r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5446D56-5700-4741-87CF-AC7459FC4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16" y="365125"/>
            <a:ext cx="3073477" cy="3337820"/>
          </a:xfrm>
          <a:prstGeom prst="rect">
            <a:avLst/>
          </a:prstGeom>
        </p:spPr>
      </p:pic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6E97A5B-5172-498A-AF5D-25762607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77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4EDB2-88DE-453B-9C6C-ECDC1154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linkClick r:id="rId3" action="ppaction://hlinksldjump"/>
              </a:rPr>
              <a:t>Ex2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B85AD3-AA2D-4CD3-8305-C1EE9860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模型</a:t>
            </a:r>
            <a:endParaRPr kumimoji="1" lang="en-US" altLang="zh-CN" dirty="0"/>
          </a:p>
          <a:p>
            <a:pPr lvl="1"/>
            <a:r>
              <a:rPr lang="zh-CN" altLang="en-US" dirty="0"/>
              <a:t>构造加法函数</a:t>
            </a:r>
            <a:r>
              <a:rPr lang="en-US" altLang="zh-CN" dirty="0"/>
              <a:t>add</a:t>
            </a:r>
            <a:r>
              <a:rPr lang="zh-CN" altLang="en-US" dirty="0"/>
              <a:t>的原始递归函数式</a:t>
            </a:r>
            <a:endParaRPr lang="en-US" altLang="zh-CN" dirty="0"/>
          </a:p>
          <a:p>
            <a:pPr lvl="1"/>
            <a:r>
              <a:rPr lang="zh-CN" altLang="en-US" dirty="0"/>
              <a:t>例举一个</a:t>
            </a:r>
            <a:r>
              <a:rPr lang="en-US" altLang="zh-CN" dirty="0"/>
              <a:t>λ</a:t>
            </a:r>
            <a:r>
              <a:rPr lang="zh-CN" altLang="en-US" dirty="0"/>
              <a:t>项，在一种计算顺序下终止、另一种计算顺序下则不终止</a:t>
            </a:r>
            <a:endParaRPr lang="en-US" altLang="zh-CN" dirty="0"/>
          </a:p>
          <a:p>
            <a:pPr lvl="1"/>
            <a:r>
              <a:rPr lang="zh-CN" altLang="en-US" dirty="0"/>
              <a:t>简单说明无理数</a:t>
            </a:r>
            <a:r>
              <a:rPr lang="el-GR" altLang="zh-CN" dirty="0"/>
              <a:t>π</a:t>
            </a:r>
            <a:r>
              <a:rPr lang="zh-CN" altLang="en-US" dirty="0"/>
              <a:t>是图灵机可计算的、借此理解</a:t>
            </a:r>
            <a:r>
              <a:rPr lang="en-US" altLang="zh-CN" dirty="0"/>
              <a:t>”</a:t>
            </a:r>
            <a:r>
              <a:rPr lang="zh-CN" altLang="en-US" dirty="0"/>
              <a:t>可计算数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写一个</a:t>
            </a:r>
            <a:r>
              <a:rPr lang="en-US" altLang="zh-CN" dirty="0"/>
              <a:t>BrainFuck</a:t>
            </a:r>
            <a:r>
              <a:rPr lang="zh-CN" altLang="en-US" dirty="0"/>
              <a:t>程序，把当前格子的值复制到右边格子中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机器</a:t>
            </a:r>
            <a:endParaRPr lang="en-US" altLang="zh-CN" dirty="0"/>
          </a:p>
          <a:p>
            <a:pPr lvl="1"/>
            <a:r>
              <a:rPr lang="zh-CN" altLang="en-US" dirty="0"/>
              <a:t>用一位全加器级联出两位全加器，画出电路图</a:t>
            </a:r>
            <a:endParaRPr lang="en-US" altLang="zh-CN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59ABAB2-D47C-4070-956C-BB192CA5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535" y="4494530"/>
            <a:ext cx="2333625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560A71-CF79-4CED-816B-2EF4E55B057B}"/>
              </a:ext>
            </a:extLst>
          </p:cNvPr>
          <p:cNvSpPr/>
          <p:nvPr/>
        </p:nvSpPr>
        <p:spPr>
          <a:xfrm>
            <a:off x="9562693" y="6176963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</a:t>
            </a:r>
            <a:r>
              <a:rPr lang="zh-CN" altLang="en-US" dirty="0"/>
              <a:t>模块图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3073621-D2DF-4F33-8D27-9C4A29A8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796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46627-8D29-4E26-B77F-21D856DEB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C</a:t>
            </a:r>
            <a:r>
              <a:rPr lang="zh-CN" altLang="en-US" dirty="0"/>
              <a:t>：量子信息与计算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AEDD71-524C-4642-AABC-129855E45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会算得更快些吗？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2D4D8E-C556-40C5-93F3-F1FF98C9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45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二象性：延迟选择实验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光是什么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（光是光）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粒子：有路径、发生碰撞</a:t>
            </a:r>
            <a:r>
              <a:rPr lang="en-US" altLang="zh-CN" dirty="0"/>
              <a:t>/</a:t>
            </a:r>
            <a:r>
              <a:rPr lang="zh-CN" altLang="en-US" dirty="0"/>
              <a:t>穿透，能量仅取离散值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(Quant-um: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 数量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体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zh-CN" altLang="en-US" dirty="0"/>
              <a:t>横波：发生干涉，描述方程是连续全函数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ja-JP" altLang="en-US" dirty="0"/>
              <a:t>玻尔</a:t>
            </a:r>
            <a:r>
              <a:rPr lang="zh-CN" altLang="en-US" dirty="0"/>
              <a:t>互补原理</a:t>
            </a:r>
            <a:endParaRPr lang="en-US" altLang="zh-CN" dirty="0"/>
          </a:p>
          <a:p>
            <a:pPr lvl="1"/>
            <a:r>
              <a:rPr lang="zh-CN" altLang="en-US" dirty="0"/>
              <a:t>投影视图</a:t>
            </a:r>
            <a:endParaRPr lang="en-US" altLang="zh-CN" dirty="0"/>
          </a:p>
          <a:p>
            <a:pPr lvl="1"/>
            <a:r>
              <a:rPr lang="zh-CN" altLang="en-US" dirty="0"/>
              <a:t>测量工具定义物理量</a:t>
            </a:r>
            <a:endParaRPr lang="en-US" altLang="zh-CN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93951B7-CF81-4413-A354-84A23808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48" y="3551157"/>
            <a:ext cx="3244646" cy="2354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218CD8-00A4-46C9-8C5E-123C7BF9F58E}"/>
              </a:ext>
            </a:extLst>
          </p:cNvPr>
          <p:cNvSpPr txBox="1"/>
          <p:nvPr/>
        </p:nvSpPr>
        <p:spPr>
          <a:xfrm>
            <a:off x="5407373" y="594340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惠勒的延迟选择实验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A59C60E-9345-42E3-BA1B-338002EA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125" y="2991114"/>
            <a:ext cx="3662270" cy="3096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415DAC-2F6B-4E4B-9937-455F97A4CB1E}"/>
              </a:ext>
            </a:extLst>
          </p:cNvPr>
          <p:cNvSpPr txBox="1"/>
          <p:nvPr/>
        </p:nvSpPr>
        <p:spPr>
          <a:xfrm>
            <a:off x="9394353" y="6176963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波</a:t>
            </a:r>
            <a:r>
              <a:rPr kumimoji="1" lang="en-US" altLang="zh-CN" dirty="0"/>
              <a:t>-</a:t>
            </a:r>
            <a:r>
              <a:rPr kumimoji="1" lang="zh-CN" altLang="en-US" dirty="0"/>
              <a:t>粒叠加态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DFDDDC9-68D5-40BD-A12A-EE899DB32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133" y="359462"/>
            <a:ext cx="2604257" cy="1331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9B2640-EE89-45BF-A0D6-E4D9A91046C6}"/>
              </a:ext>
            </a:extLst>
          </p:cNvPr>
          <p:cNvSpPr txBox="1"/>
          <p:nvPr/>
        </p:nvSpPr>
        <p:spPr>
          <a:xfrm>
            <a:off x="9098598" y="17874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典型</a:t>
            </a:r>
            <a:r>
              <a:rPr kumimoji="1" lang="zh-CN" altLang="en-US" dirty="0"/>
              <a:t>的视觉化方式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17A876CE-C152-40BF-9A7D-F2474CED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54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观测：退相干解释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量子测量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破坏性</a:t>
            </a:r>
            <a:r>
              <a:rPr lang="zh-CN" altLang="en-US" dirty="0"/>
              <a:t>的物理</a:t>
            </a:r>
            <a:r>
              <a:rPr lang="zh-CN" altLang="en-US" u="sng" dirty="0"/>
              <a:t>相互</a:t>
            </a:r>
            <a:r>
              <a:rPr lang="zh-CN" altLang="en-US" dirty="0"/>
              <a:t>作用</a:t>
            </a:r>
            <a:endParaRPr lang="en-US" altLang="zh-CN" dirty="0"/>
          </a:p>
          <a:p>
            <a:pPr lvl="1"/>
            <a:r>
              <a:rPr lang="zh-CN" altLang="en-US" dirty="0"/>
              <a:t>迫使读数产生</a:t>
            </a:r>
            <a:r>
              <a:rPr lang="en-US" altLang="zh-CN" dirty="0"/>
              <a:t>/</a:t>
            </a:r>
            <a:r>
              <a:rPr lang="zh-CN" altLang="en-US" dirty="0"/>
              <a:t>事件发生</a:t>
            </a:r>
            <a:endParaRPr lang="en-US" altLang="zh-CN" dirty="0"/>
          </a:p>
          <a:p>
            <a:endParaRPr lang="en-US" altLang="ja-JP" dirty="0"/>
          </a:p>
          <a:p>
            <a:r>
              <a:rPr lang="zh-CN" altLang="en-US" dirty="0"/>
              <a:t>“月亮在没人看时存在吗？”</a:t>
            </a:r>
            <a:endParaRPr lang="en-US" altLang="zh-CN" dirty="0"/>
          </a:p>
          <a:p>
            <a:pPr lvl="1"/>
            <a:r>
              <a:rPr lang="zh-CN" altLang="en-US" dirty="0"/>
              <a:t>环境如何观测系统</a:t>
            </a:r>
            <a:endParaRPr lang="en-US" altLang="zh-CN" dirty="0"/>
          </a:p>
          <a:p>
            <a:pPr lvl="1"/>
            <a:r>
              <a:rPr lang="zh-CN" altLang="en-US" dirty="0"/>
              <a:t>“任何一种基本量子现象只在其</a:t>
            </a:r>
            <a:r>
              <a:rPr lang="zh-CN" altLang="en-US" u="sng" dirty="0"/>
              <a:t>被记录</a:t>
            </a:r>
            <a:r>
              <a:rPr lang="zh-CN" altLang="en-US" dirty="0"/>
              <a:t>之后才是一种现象”</a:t>
            </a:r>
            <a:endParaRPr lang="en-US" altLang="zh-CN" dirty="0"/>
          </a:p>
          <a:p>
            <a:pPr lvl="1"/>
            <a:endParaRPr lang="en-US" altLang="ja-JP" dirty="0"/>
          </a:p>
          <a:p>
            <a:r>
              <a:rPr lang="zh-CN" altLang="en-US" dirty="0"/>
              <a:t>量子随机</a:t>
            </a:r>
            <a:r>
              <a:rPr lang="en-US" altLang="zh-CN" dirty="0"/>
              <a:t>(</a:t>
            </a:r>
            <a:r>
              <a:rPr lang="zh-CN" altLang="en-US" dirty="0"/>
              <a:t>真随机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波恩概率解释</a:t>
            </a:r>
            <a:endParaRPr lang="en-US" altLang="zh-CN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02D069-F312-4B32-AB19-56064CD15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t="3965" r="7401" b="3652"/>
          <a:stretch/>
        </p:blipFill>
        <p:spPr>
          <a:xfrm>
            <a:off x="9810862" y="3632200"/>
            <a:ext cx="1431177" cy="2095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4F46773-1DE9-4529-A314-DBA67BB5A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862" y="1054100"/>
            <a:ext cx="1431177" cy="174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9C4DDD5-EF86-4BF9-9E31-4689BD7176D0}"/>
              </a:ext>
            </a:extLst>
          </p:cNvPr>
          <p:cNvSpPr/>
          <p:nvPr/>
        </p:nvSpPr>
        <p:spPr>
          <a:xfrm>
            <a:off x="9899494" y="2944098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Max Born </a:t>
            </a:r>
            <a:endParaRPr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AAEF12F-0310-4363-8FB1-04E5EE6D2A77}"/>
              </a:ext>
            </a:extLst>
          </p:cNvPr>
          <p:cNvSpPr/>
          <p:nvPr/>
        </p:nvSpPr>
        <p:spPr>
          <a:xfrm>
            <a:off x="9877052" y="5862515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Niels Bohr</a:t>
            </a:r>
            <a:endParaRPr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AAA739-E701-4EAF-AA51-229A908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976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量子力学的数学</a:t>
            </a:r>
            <a:r>
              <a:rPr lang="zh-CN" altLang="en-US" dirty="0">
                <a:solidFill>
                  <a:srgbClr val="FF0000"/>
                </a:solidFill>
              </a:rPr>
              <a:t>假设</a:t>
            </a:r>
            <a:endParaRPr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叠加态：右矢，描述系统当前状态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若干经典态的线性叠加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°</m:t>
                        </m:r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°</m:t>
                        </m:r>
                      </m:e>
                    </m:func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skw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相空间：</a:t>
                </a:r>
                <a:r>
                  <a:rPr lang="en-US" altLang="zh-CN" dirty="0"/>
                  <a:t>Hilbert</a:t>
                </a:r>
                <a:r>
                  <a:rPr lang="zh-CN" altLang="en-US" dirty="0"/>
                  <a:t>空间，描述系统所有可能处于的状态</a:t>
                </a:r>
                <a:endParaRPr lang="en-US" altLang="zh-CN" dirty="0"/>
              </a:p>
              <a:p>
                <a:pPr lvl="1"/>
                <a:r>
                  <a:rPr lang="en-US" altLang="ja-JP" dirty="0"/>
                  <a:t>Bloch</a:t>
                </a:r>
                <a:r>
                  <a:rPr lang="zh-CN" altLang="en-US" dirty="0"/>
                  <a:t>球：三维空间单位球壳，可视觉化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单个双态量子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演化：酉矩阵，改变系统状态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Pauli-X/</a:t>
                </a:r>
                <a:r>
                  <a:rPr lang="zh-CN" altLang="en-US" dirty="0"/>
                  <a:t>非门：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测量：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一组</a:t>
                </a:r>
                <a:r>
                  <a:rPr lang="zh-CN" altLang="en-US" dirty="0"/>
                  <a:t>幺和矩阵，迫使叠加态坍缩到某个经典态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计算基上的投影测量：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>
            <a:extLst>
              <a:ext uri="{FF2B5EF4-FFF2-40B4-BE49-F238E27FC236}">
                <a16:creationId xmlns:a16="http://schemas.microsoft.com/office/drawing/2014/main" id="{F561C46A-E8AD-4E83-BF27-B4EB9AB0C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92" y="1958022"/>
            <a:ext cx="1491208" cy="2108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9704660-B935-4B68-A1A1-C8F1276F9E0B}"/>
              </a:ext>
            </a:extLst>
          </p:cNvPr>
          <p:cNvSpPr/>
          <p:nvPr/>
        </p:nvSpPr>
        <p:spPr>
          <a:xfrm>
            <a:off x="9963628" y="4201794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Paul Dirac</a:t>
            </a:r>
            <a:endParaRPr lang="ja-JP" altLang="en-US" dirty="0"/>
          </a:p>
        </p:txBody>
      </p:sp>
      <p:sp>
        <p:nvSpPr>
          <p:cNvPr id="16" name="動作設定ボタン: 進む/次へ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E30EA82-4348-4768-9497-2DC77ED7AC05}"/>
              </a:ext>
            </a:extLst>
          </p:cNvPr>
          <p:cNvSpPr/>
          <p:nvPr/>
        </p:nvSpPr>
        <p:spPr>
          <a:xfrm>
            <a:off x="10825225" y="5594556"/>
            <a:ext cx="701676" cy="70167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信息</a:t>
            </a:r>
            <a:endParaRPr kumimoji="1" lang="en-US" altLang="zh-CN" dirty="0"/>
          </a:p>
          <a:p>
            <a:pPr algn="ctr"/>
            <a:r>
              <a:rPr lang="zh-CN" altLang="en-US" dirty="0"/>
              <a:t>计算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08F521-EDEA-4CE4-81D5-3B3FD66E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946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95A4F52-8134-476A-8434-4BD1B97B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茵蒂克丝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9B1E6FB-1F35-44CA-BEB4-F79A39EDA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hlinkClick r:id="rId3" action="ppaction://hlinksldjump"/>
              </a:rPr>
              <a:t>计算理论</a:t>
            </a:r>
            <a:endParaRPr lang="en-US" altLang="zh-CN" sz="1800" dirty="0"/>
          </a:p>
          <a:p>
            <a:r>
              <a:rPr lang="zh-CN" altLang="en-US" dirty="0">
                <a:hlinkClick r:id="rId4" action="ppaction://hlinksldjump"/>
              </a:rPr>
              <a:t>计算模型</a:t>
            </a:r>
            <a:r>
              <a:rPr lang="zh-CN" altLang="en-US" dirty="0"/>
              <a:t> </a:t>
            </a:r>
            <a:r>
              <a:rPr lang="zh-CN" altLang="en-US" sz="1800" dirty="0"/>
              <a:t>🔨</a:t>
            </a:r>
            <a:endParaRPr lang="en-US" altLang="zh-CN" sz="1800" dirty="0"/>
          </a:p>
          <a:p>
            <a:pPr lvl="1"/>
            <a:r>
              <a:rPr lang="zh-CN" altLang="en-US" dirty="0">
                <a:hlinkClick r:id="rId5" action="ppaction://hlinksldjump"/>
              </a:rPr>
              <a:t>蓝图</a:t>
            </a:r>
            <a:endParaRPr lang="en-US" altLang="zh-CN" sz="1800" dirty="0"/>
          </a:p>
          <a:p>
            <a:pPr lvl="1"/>
            <a:r>
              <a:rPr lang="zh-CN" altLang="en-US" dirty="0">
                <a:hlinkClick r:id="rId6" action="ppaction://hlinksldjump"/>
              </a:rPr>
              <a:t>机器</a:t>
            </a:r>
            <a:endParaRPr lang="en-US" altLang="zh-CN" sz="1800" dirty="0"/>
          </a:p>
          <a:p>
            <a:r>
              <a:rPr lang="zh-CN" altLang="en-US" dirty="0">
                <a:hlinkClick r:id="rId7" action="ppaction://hlinksldjump"/>
              </a:rPr>
              <a:t>量子信息与计算</a:t>
            </a:r>
            <a:endParaRPr lang="en-US" altLang="zh-CN" sz="1800" dirty="0"/>
          </a:p>
          <a:p>
            <a:pPr lvl="1"/>
            <a:r>
              <a:rPr lang="zh-CN" altLang="en-US" dirty="0">
                <a:hlinkClick r:id="rId8" action="ppaction://hlinksldjump"/>
              </a:rPr>
              <a:t>原理</a:t>
            </a:r>
            <a:endParaRPr lang="en-US" altLang="zh-CN" dirty="0">
              <a:hlinkClick r:id="rId9" action="ppaction://hlinksldjump"/>
            </a:endParaRPr>
          </a:p>
          <a:p>
            <a:pPr lvl="1"/>
            <a:r>
              <a:rPr lang="zh-CN" altLang="en-US" dirty="0">
                <a:hlinkClick r:id="rId9" action="ppaction://hlinksldjump"/>
              </a:rPr>
              <a:t>通信</a:t>
            </a:r>
            <a:endParaRPr lang="en-US" altLang="zh-CN" sz="1800" dirty="0"/>
          </a:p>
          <a:p>
            <a:pPr lvl="1"/>
            <a:r>
              <a:rPr lang="zh-CN" altLang="en-US" dirty="0">
                <a:hlinkClick r:id="rId10" action="ppaction://hlinksldjump"/>
              </a:rPr>
              <a:t>算法</a:t>
            </a:r>
            <a:endParaRPr lang="en-US" altLang="zh-CN" sz="1800" dirty="0"/>
          </a:p>
          <a:p>
            <a:r>
              <a:rPr kumimoji="1" lang="zh-CN" altLang="en-US" dirty="0">
                <a:hlinkClick r:id="rId11" action="ppaction://hlinksldjump"/>
              </a:rPr>
              <a:t>验证</a:t>
            </a:r>
            <a:endParaRPr kumimoji="1" lang="en-US" altLang="zh-CN" sz="1800" dirty="0"/>
          </a:p>
          <a:p>
            <a:endParaRPr kumimoji="1" lang="en-US" altLang="zh-CN" sz="1900" dirty="0"/>
          </a:p>
          <a:p>
            <a:r>
              <a:rPr lang="zh-CN" altLang="en-US" sz="1900" dirty="0"/>
              <a:t>附录：</a:t>
            </a:r>
            <a:r>
              <a:rPr lang="zh-CN" altLang="en-US" sz="1900" dirty="0">
                <a:hlinkClick r:id="rId12" action="ppaction://hlinksldjump"/>
              </a:rPr>
              <a:t>参考资料</a:t>
            </a:r>
            <a:r>
              <a:rPr lang="en-US" altLang="zh-CN" sz="1900" dirty="0"/>
              <a:t>/</a:t>
            </a:r>
            <a:r>
              <a:rPr lang="zh-CN" altLang="en-US" sz="1900" dirty="0">
                <a:hlinkClick r:id="rId13" action="ppaction://hlinksldjump"/>
              </a:rPr>
              <a:t>参考答案</a:t>
            </a:r>
            <a:endParaRPr kumimoji="1" lang="en-US" altLang="zh-CN" sz="19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794EC9-FF65-4230-B26C-647623CD8BE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8137" r="31290" b="8784"/>
          <a:stretch/>
        </p:blipFill>
        <p:spPr>
          <a:xfrm>
            <a:off x="6954059" y="1349809"/>
            <a:ext cx="3957285" cy="4158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EE2EC8D-C2BB-4125-AC52-6CFFE242AE54}"/>
              </a:ext>
            </a:extLst>
          </p:cNvPr>
          <p:cNvSpPr txBox="1"/>
          <p:nvPr/>
        </p:nvSpPr>
        <p:spPr>
          <a:xfrm>
            <a:off x="7917040" y="567595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十万三千本</a:t>
            </a:r>
            <a:r>
              <a:rPr kumimoji="1" lang="zh-CN" altLang="en-US" strike="sngStrike" dirty="0"/>
              <a:t>小黄书</a:t>
            </a:r>
            <a:endParaRPr kumimoji="1" lang="ja-JP" altLang="en-US" strike="sngStrike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BC106A36-9EFE-4371-B817-C98A925A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87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叠加态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叠加：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单个</a:t>
                </a:r>
                <a:r>
                  <a:rPr lang="zh-CN" altLang="en-US" dirty="0"/>
                  <a:t>量子不单纯处于任何一个经典态，但</a:t>
                </a:r>
                <a:r>
                  <a:rPr lang="zh-CN" altLang="en-US" u="sng" dirty="0"/>
                  <a:t>不得不</a:t>
                </a:r>
                <a:r>
                  <a:rPr lang="zh-CN" altLang="en-US" dirty="0"/>
                  <a:t>描述它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ja-JP" dirty="0"/>
                  <a:t>		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猫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死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活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波恩概率解释：数学玩具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工具性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《</a:t>
                </a:r>
                <a:r>
                  <a:rPr lang="zh-CN" altLang="en-US" dirty="0"/>
                  <a:t>饥荒</a:t>
                </a:r>
                <a:r>
                  <a:rPr lang="en-US" altLang="zh-CN" dirty="0"/>
                  <a:t>》</a:t>
                </a:r>
                <a:r>
                  <a:rPr lang="zh-CN" altLang="en-US" dirty="0"/>
                  <a:t>里，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dirty="0"/>
                          <m:t>树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dirty="0"/>
                          <m:t>苗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dirty="0"/>
                          <m:t>材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枯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经典态？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光</m:t>
                        </m:r>
                      </m:e>
                    </m:d>
                    <m:r>
                      <a:rPr lang="en-US" altLang="ja-JP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波</m:t>
                        </m:r>
                      </m:e>
                    </m:d>
                    <m:r>
                      <a:rPr lang="en-US" altLang="zh-CN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粒</m:t>
                        </m:r>
                      </m:e>
                    </m:d>
                    <m:r>
                      <a:rPr lang="zh-CN" altLang="en-US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B0F0"/>
                    </a:solidFill>
                  </a:rPr>
                  <a:t>是叠加态吗？</a:t>
                </a:r>
                <a:endParaRPr lang="en-US" altLang="ja-JP" dirty="0">
                  <a:solidFill>
                    <a:srgbClr val="00B0F0"/>
                  </a:solidFill>
                </a:endParaRPr>
              </a:p>
              <a:p>
                <a:pPr lvl="1"/>
                <a:r>
                  <a:rPr lang="zh-CN" altLang="en-US" dirty="0"/>
                  <a:t>振幅值大小？</a:t>
                </a:r>
                <a:r>
                  <a:rPr lang="zh-CN" altLang="en-US" u="sng" dirty="0"/>
                  <a:t>概率</a:t>
                </a:r>
                <a:r>
                  <a:rPr lang="zh-CN" altLang="en-US" dirty="0"/>
                  <a:t>归一化。</a:t>
                </a:r>
                <a:endParaRPr lang="en-US" altLang="zh-CN" dirty="0"/>
              </a:p>
              <a:p>
                <a:r>
                  <a:rPr lang="zh-CN" altLang="en-US" dirty="0"/>
                  <a:t>选基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猫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7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死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+0.707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活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6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dirty="0"/>
                          <m:t>濒死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+0.5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苟活</m:t>
                        </m:r>
                      </m:e>
                    </m:d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8A06CB54-6AE1-4797-B684-05063D6BA6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0" r="18961"/>
          <a:stretch/>
        </p:blipFill>
        <p:spPr>
          <a:xfrm>
            <a:off x="9445771" y="2783840"/>
            <a:ext cx="1908029" cy="1977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11D661C-B57C-4DA4-A675-1BA7B1CC1F28}"/>
              </a:ext>
            </a:extLst>
          </p:cNvPr>
          <p:cNvSpPr/>
          <p:nvPr/>
        </p:nvSpPr>
        <p:spPr>
          <a:xfrm>
            <a:off x="9866107" y="489616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薛定谔猫</a:t>
            </a:r>
            <a:endParaRPr lang="en-US" altLang="zh-CN" dirty="0"/>
          </a:p>
        </p:txBody>
      </p:sp>
      <p:sp>
        <p:nvSpPr>
          <p:cNvPr id="7" name="動作設定ボタン: 進む/次へ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637C130-8A28-4047-8E33-EB21F8786C6B}"/>
              </a:ext>
            </a:extLst>
          </p:cNvPr>
          <p:cNvSpPr/>
          <p:nvPr/>
        </p:nvSpPr>
        <p:spPr>
          <a:xfrm>
            <a:off x="10830726" y="5625939"/>
            <a:ext cx="690642" cy="69064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纠缠</a:t>
            </a:r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38B61B4-41C2-4CA3-8147-FF5BBC5F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726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相空间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Hilbert</a:t>
                </a:r>
                <a:r>
                  <a:rPr lang="zh-CN" altLang="en-US" dirty="0"/>
                  <a:t>空间：复数域上的内积空间</a:t>
                </a:r>
                <a:endParaRPr lang="en-US" altLang="zh-CN" dirty="0"/>
              </a:p>
              <a:p>
                <a:r>
                  <a:rPr lang="en-US" altLang="ja-JP" dirty="0"/>
                  <a:t>Bloch</a:t>
                </a:r>
                <a:r>
                  <a:rPr lang="zh-CN" altLang="en-US" dirty="0"/>
                  <a:t>球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三维空间单位球壳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（纯态）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视觉化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单个双态量子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多个量子组合成一个系统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态矢、相空间分别作张量积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（矩阵上的笛卡尔积）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试试看吧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𝑣𝑣</m:t>
                        </m:r>
                      </m:e>
                    </m:d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altLang="zh-CN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ABC4678-1137-49AF-A023-76690FF64ADC}"/>
                  </a:ext>
                </a:extLst>
              </p:cNvPr>
              <p:cNvSpPr txBox="1"/>
              <p:nvPr/>
            </p:nvSpPr>
            <p:spPr>
              <a:xfrm>
                <a:off x="8701970" y="4557574"/>
                <a:ext cx="1727200" cy="17543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试试看吧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ja-JP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理解</a:t>
                </a:r>
                <a:r>
                  <a:rPr lang="en-US" altLang="ja-JP" dirty="0"/>
                  <a:t>“</a:t>
                </a:r>
                <a:r>
                  <a:rPr kumimoji="1" lang="zh-CN" altLang="en-US" dirty="0"/>
                  <a:t>正交</a:t>
                </a:r>
                <a:r>
                  <a:rPr lang="en-US" altLang="zh-CN" dirty="0"/>
                  <a:t>”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AABC4678-1137-49AF-A023-76690FF64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970" y="4557574"/>
                <a:ext cx="1727200" cy="1754326"/>
              </a:xfrm>
              <a:prstGeom prst="rect">
                <a:avLst/>
              </a:prstGeom>
              <a:blipFill>
                <a:blip r:embed="rId4"/>
                <a:stretch>
                  <a:fillRect l="-1748" t="-1730" b="-484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9EDDEB02-E1EE-4044-9F6C-B07D279151BC}"/>
                  </a:ext>
                </a:extLst>
              </p:cNvPr>
              <p:cNvSpPr/>
              <p:nvPr/>
            </p:nvSpPr>
            <p:spPr>
              <a:xfrm>
                <a:off x="7972634" y="3635690"/>
                <a:ext cx="3185872" cy="613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ja-JP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US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φ</m:t>
                          </m:r>
                        </m:sup>
                      </m:sSup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US" altLang="ja-JP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9EDDEB02-E1EE-4044-9F6C-B07D27915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634" y="3635690"/>
                <a:ext cx="3185872" cy="613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図 9">
            <a:extLst>
              <a:ext uri="{FF2B5EF4-FFF2-40B4-BE49-F238E27FC236}">
                <a16:creationId xmlns:a16="http://schemas.microsoft.com/office/drawing/2014/main" id="{A479A802-4342-46E5-9307-B49CD360E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70" y="813158"/>
            <a:ext cx="2565400" cy="2765223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5943709-F700-4836-B1D9-4C2B953385DE}"/>
              </a:ext>
            </a:extLst>
          </p:cNvPr>
          <p:cNvSpPr/>
          <p:nvPr/>
        </p:nvSpPr>
        <p:spPr>
          <a:xfrm>
            <a:off x="7685345" y="793632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Bloch</a:t>
            </a:r>
            <a:r>
              <a:rPr lang="zh-CN" altLang="en-US" dirty="0"/>
              <a:t>球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2CAB4B-F56C-4680-B6E9-0201CC371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75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演化：矩阵运算</a:t>
            </a:r>
            <a:r>
              <a:rPr lang="en-US" altLang="zh-CN" dirty="0"/>
              <a:t>/</a:t>
            </a:r>
            <a:r>
              <a:rPr lang="zh-CN" altLang="en-US" dirty="0"/>
              <a:t>低层语义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盗用矩阵力学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量子态 </a:t>
                </a:r>
                <a:r>
                  <a:rPr lang="ja-JP" altLang="en-US" dirty="0"/>
                  <a:t>⇋ </a:t>
                </a:r>
                <a:r>
                  <a:rPr lang="zh-CN" altLang="en-US" dirty="0"/>
                  <a:t>右矢代表布尔列向量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ja-JP" dirty="0"/>
                  <a:t>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矩阵张量积</a:t>
                </a:r>
                <a:endParaRPr lang="en-US" altLang="ja-JP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0,0,0,1,0,0,0,0,0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altLang="zh-CN" dirty="0"/>
                  <a:t>       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trick: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长度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2^n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的零向量第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位改成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量子门 </a:t>
                </a:r>
                <a:r>
                  <a:rPr lang="ja-JP" altLang="en-US" dirty="0"/>
                  <a:t>⇋ </a:t>
                </a:r>
                <a:r>
                  <a:rPr lang="zh-CN" altLang="en-US" dirty="0"/>
                  <a:t>酉矩阵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788C778C-0885-43DE-B516-DEACFA85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879" y="5519977"/>
            <a:ext cx="2114208" cy="1000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B2C1B5-D5AB-4FF1-AF89-37187A2E0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906" y="4253522"/>
            <a:ext cx="1632154" cy="1003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7BD0F3-E35C-41EC-BC85-58B02943B84D}"/>
              </a:ext>
            </a:extLst>
          </p:cNvPr>
          <p:cNvSpPr/>
          <p:nvPr/>
        </p:nvSpPr>
        <p:spPr>
          <a:xfrm>
            <a:off x="9807723" y="602004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量子门的矩阵形式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ED0D735-8944-496A-87F7-76A3DC078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573" y="4196786"/>
            <a:ext cx="2276475" cy="1466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478A4DE0-E424-49E7-A97B-855A47FA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32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演化：符号计算</a:t>
            </a:r>
            <a:r>
              <a:rPr lang="en-US" altLang="zh-CN" dirty="0"/>
              <a:t>/</a:t>
            </a:r>
            <a:r>
              <a:rPr lang="zh-CN" altLang="en-US" dirty="0"/>
              <a:t>高层语义</a:t>
            </a: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量子态 </a:t>
                </a:r>
                <a:r>
                  <a:rPr lang="ja-JP" altLang="en-US" dirty="0"/>
                  <a:t>⇋ </a:t>
                </a:r>
                <a:r>
                  <a:rPr lang="zh-CN" altLang="en-US" dirty="0"/>
                  <a:t>右矢代表一组经典态的叠加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（作为整体符号）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猫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犬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叠加了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”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1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上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1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下</m:t>
                        </m:r>
                      </m:e>
                    </m:d>
                  </m:oMath>
                </a14:m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1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活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1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死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”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等经典态</a:t>
                </a:r>
                <a:endParaRPr lang="en-US" altLang="ja-JP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dirty="0"/>
                          <m:t>猫犬狐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量子门 </a:t>
                </a:r>
                <a:r>
                  <a:rPr lang="ja-JP" altLang="en-US" dirty="0"/>
                  <a:t>⇋ </a:t>
                </a:r>
                <a:r>
                  <a:rPr lang="zh-CN" altLang="en-US" dirty="0"/>
                  <a:t>经典态变换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非门</a:t>
                </a:r>
                <a:r>
                  <a:rPr lang="en-US" altLang="zh-CN" dirty="0"/>
                  <a:t>X </a:t>
                </a:r>
                <a:r>
                  <a:rPr lang="zh-CN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</m:d>
                  </m:oMath>
                </a14:m>
                <a:endParaRPr lang="en-US" altLang="ja-JP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控制非门</a:t>
                </a:r>
                <a:r>
                  <a:rPr lang="en-US" altLang="zh-CN" dirty="0"/>
                  <a:t>CNOT</a:t>
                </a:r>
                <a:r>
                  <a:rPr lang="zh-CN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CN" dirty="0"/>
                  <a:t> 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14:m>
                  <m:oMath xmlns:m="http://schemas.openxmlformats.org/officeDocument/2006/math">
                    <m:r>
                      <a:rPr lang="en-US" altLang="zh-CN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为异或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2"/>
                <a:r>
                  <a:rPr lang="zh-CN" altLang="en-US" dirty="0"/>
                  <a:t>扩展为多控门：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hlinkClick r:id="rId3" action="ppaction://hlinksldjump"/>
                  </a:rPr>
                  <a:t>Toffoli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哈达玛门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：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ja-JP" dirty="0"/>
                  <a:t> 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ja-JP" dirty="0"/>
                  <a:t>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又记作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endParaRPr lang="en-US" altLang="ja-JP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             </a:t>
                </a:r>
                <a:r>
                  <a:rPr lang="en-US" altLang="ja-JP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ja-JP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又记作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</m:oMath>
                </a14:m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580EDA-0EF2-4979-9C97-6021B8D6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924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测量：量子随机数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8840" cy="474789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哈达玛打散，再做计算基上的投影测量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符号形式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计算：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测量：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ja-JP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ja-JP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altLang="zh-CN" dirty="0"/>
                  <a:t>                                   </a:t>
                </a:r>
                <a:r>
                  <a:rPr lang="en-US" altLang="zh-CN" sz="17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700" dirty="0">
                    <a:solidFill>
                      <a:schemeClr val="bg1">
                        <a:lumMod val="50000"/>
                      </a:schemeClr>
                    </a:solidFill>
                  </a:rPr>
                  <a:t>分量振幅的平方</a:t>
                </a:r>
                <a:endParaRPr lang="en-US" altLang="zh-CN" sz="17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矩阵形式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计算：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∷=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测量：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e>
                        <m:sSub>
                          <m:sSub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r>
                  <a:rPr lang="en-US" altLang="zh-CN" dirty="0"/>
                  <a:t>    </a:t>
                </a:r>
                <a:r>
                  <a:rPr lang="en-US" altLang="zh-CN" sz="17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700" dirty="0">
                    <a:solidFill>
                      <a:schemeClr val="bg1">
                        <a:lumMod val="50000"/>
                      </a:schemeClr>
                    </a:solidFill>
                  </a:rPr>
                  <a:t>投影测量，</a:t>
                </a:r>
                <a:r>
                  <a:rPr lang="en-US" altLang="zh-CN" sz="17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7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7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sz="17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7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700" dirty="0">
                    <a:solidFill>
                      <a:schemeClr val="bg1">
                        <a:lumMod val="50000"/>
                      </a:schemeClr>
                    </a:solidFill>
                  </a:rPr>
                  <a:t>换成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7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𝑀𝑐</m:t>
                        </m:r>
                      </m:e>
                      <m:sub>
                        <m:r>
                          <a:rPr lang="en-US" altLang="zh-CN" sz="17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700" dirty="0">
                    <a:solidFill>
                      <a:schemeClr val="bg1">
                        <a:lumMod val="50000"/>
                      </a:schemeClr>
                    </a:solidFill>
                  </a:rPr>
                  <a:t>即可</a:t>
                </a:r>
                <a:endParaRPr lang="en-US" altLang="zh-CN" sz="17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en-US" dirty="0"/>
                  <a:t>测量的破坏性：坍缩到经典态之后</a:t>
                </a:r>
                <a:r>
                  <a:rPr lang="zh-CN" altLang="en-US" u="sng" dirty="0"/>
                  <a:t>随机性消失</a:t>
                </a:r>
                <a:r>
                  <a:rPr lang="zh-CN" altLang="en-US" dirty="0"/>
                  <a:t>、测量结果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可复现</a:t>
                </a:r>
                <a:r>
                  <a:rPr lang="zh-CN" altLang="en-US" dirty="0"/>
                  <a:t>了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试试看吧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把初始的量子态换成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会怎样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8840" cy="4747895"/>
              </a:xfrm>
              <a:blipFill>
                <a:blip r:embed="rId3"/>
                <a:stretch>
                  <a:fillRect l="-884" t="-2567" r="-1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A250789B-B8F4-4585-8D66-D15B64F7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433" y="681037"/>
            <a:ext cx="3505367" cy="1200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622B21A-BD8C-43F4-B6F3-C970D7B36621}"/>
              </a:ext>
            </a:extLst>
          </p:cNvPr>
          <p:cNvSpPr/>
          <p:nvPr/>
        </p:nvSpPr>
        <p:spPr>
          <a:xfrm>
            <a:off x="8241609" y="2016442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产生随机比特的量子线路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F115EF44-AA58-4E51-9E9F-B1D195C8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75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纠缠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纠缠：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多个</a:t>
                </a:r>
                <a:r>
                  <a:rPr lang="zh-CN" altLang="en-US" dirty="0"/>
                  <a:t>粒子处于一个</a:t>
                </a:r>
                <a:r>
                  <a:rPr lang="zh-CN" altLang="en-US" u="sng" dirty="0"/>
                  <a:t>不可拆解</a:t>
                </a:r>
                <a:r>
                  <a:rPr lang="zh-CN" altLang="en-US" dirty="0"/>
                  <a:t>的叠加态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（直观地说，解空间不是</a:t>
                </a:r>
                <a:r>
                  <a:rPr lang="zh-CN" altLang="en-US" sz="2000" u="sng" dirty="0">
                    <a:solidFill>
                      <a:schemeClr val="bg1">
                        <a:lumMod val="50000"/>
                      </a:schemeClr>
                    </a:solidFill>
                  </a:rPr>
                  <a:t>方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的）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dirty="0"/>
                  <a:t>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猫</m:t>
                        </m:r>
                        <m:r>
                          <m:rPr>
                            <m:nor/>
                          </m:rPr>
                          <a:rPr lang="zh-CN" altLang="en-US" dirty="0"/>
                          <m:t>犬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死</m:t>
                        </m:r>
                        <m:r>
                          <m:rPr>
                            <m:nor/>
                          </m:rPr>
                          <a:rPr lang="zh-CN" altLang="en-US" dirty="0"/>
                          <m:t>活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活死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dirty="0">
                    <a:solidFill>
                      <a:schemeClr val="bg1">
                        <a:lumMod val="50000"/>
                      </a:schemeClr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猫</m:t>
                        </m:r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犬</m:t>
                        </m:r>
                      </m:e>
                    </m:d>
                    <m:r>
                      <a:rPr lang="en-US" altLang="ja-JP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死</m:t>
                        </m:r>
                        <m:r>
                          <m:rPr>
                            <m:nor/>
                          </m:rPr>
                          <a:rPr lang="zh-CN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rPr>
                          <m:t>活</m:t>
                        </m:r>
                      </m:e>
                    </m:d>
                    <m:r>
                      <a:rPr lang="en-US" altLang="zh-CN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活死</m:t>
                        </m:r>
                      </m:e>
                    </m:d>
                    <m:r>
                      <a:rPr lang="en-US" altLang="zh-CN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活活</m:t>
                        </m:r>
                      </m:e>
                    </m:d>
                    <m:r>
                      <a:rPr lang="en-US" altLang="zh-CN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死死</m:t>
                        </m:r>
                      </m:e>
                    </m:d>
                  </m:oMath>
                </a14:m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r>
                        <a:rPr lang="en-US" altLang="ja-JP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死</m:t>
                          </m:r>
                        </m:e>
                      </m:d>
                      <m:r>
                        <a:rPr lang="en-US" altLang="zh-CN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活</m:t>
                          </m:r>
                        </m:e>
                      </m:d>
                      <m:r>
                        <a:rPr lang="en-US" altLang="zh-CN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ja-JP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死</m:t>
                          </m:r>
                        </m:e>
                      </m:d>
                      <m:r>
                        <a:rPr lang="en-US" altLang="zh-CN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活</m:t>
                          </m:r>
                        </m:e>
                      </m:d>
                      <m:r>
                        <a:rPr lang="en-US" altLang="zh-CN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r>
                        <a:rPr lang="en-US" altLang="ja-JP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猫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altLang="ja-JP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m:t>犬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en-US" dirty="0"/>
                  <a:t>纠缠态的保持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纠缠可以长时间保持             </a:t>
                </a:r>
                <a:r>
                  <a:rPr lang="en-US" altLang="zh-CN" sz="1900" dirty="0">
                    <a:solidFill>
                      <a:schemeClr val="bg1">
                        <a:lumMod val="65000"/>
                      </a:schemeClr>
                    </a:solidFill>
                  </a:rPr>
                  <a:t>// </a:t>
                </a:r>
                <a:r>
                  <a:rPr lang="zh-CN" altLang="en-US" sz="1900" dirty="0">
                    <a:solidFill>
                      <a:schemeClr val="bg1">
                        <a:lumMod val="65000"/>
                      </a:schemeClr>
                    </a:solidFill>
                  </a:rPr>
                  <a:t>但环境噪声会逐渐破坏纠缠</a:t>
                </a:r>
                <a:endParaRPr lang="en-US" altLang="zh-CN" sz="19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纠缠可以远距离保持             </a:t>
                </a:r>
                <a:r>
                  <a:rPr lang="en-US" altLang="zh-CN" sz="1900" dirty="0">
                    <a:solidFill>
                      <a:schemeClr val="bg1">
                        <a:lumMod val="65000"/>
                      </a:schemeClr>
                    </a:solidFill>
                  </a:rPr>
                  <a:t>// </a:t>
                </a:r>
                <a:r>
                  <a:rPr lang="zh-CN" altLang="en-US" sz="1900" b="1" dirty="0">
                    <a:solidFill>
                      <a:srgbClr val="FF0000"/>
                    </a:solidFill>
                  </a:rPr>
                  <a:t>非定域性！！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動作設定ボタン: 戻る/前へ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2F5A871-D14A-46D0-B4AC-D078B990D6D5}"/>
              </a:ext>
            </a:extLst>
          </p:cNvPr>
          <p:cNvSpPr/>
          <p:nvPr/>
        </p:nvSpPr>
        <p:spPr>
          <a:xfrm>
            <a:off x="10855794" y="5682891"/>
            <a:ext cx="647947" cy="64794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叠加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0F47B9-926A-42B7-9A9B-8F25B155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8890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Bell</a:t>
            </a:r>
            <a:r>
              <a:rPr lang="zh-CN" altLang="en-US" dirty="0"/>
              <a:t>态：两个双态量子的最大纠缠状态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四个贝尔态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ja-JP" dirty="0"/>
              </a:p>
              <a:p>
                <a:r>
                  <a:rPr lang="zh-CN" altLang="en-US" dirty="0"/>
                  <a:t>贝尔基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e>
                    </m:d>
                  </m:oMath>
                </a14:m>
                <a:endParaRPr lang="en-US" altLang="ja-JP" dirty="0"/>
              </a:p>
              <a:p>
                <a:pPr lvl="1"/>
                <a:endParaRPr lang="en-US" altLang="ja-JP" dirty="0"/>
              </a:p>
              <a:p>
                <a:r>
                  <a:rPr lang="zh-CN" altLang="en-US" dirty="0"/>
                  <a:t>试试看吧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“</a:t>
                </a:r>
                <a:r>
                  <a:rPr lang="zh-CN" altLang="en-US" u="sng" dirty="0"/>
                  <a:t>瞬间</a:t>
                </a:r>
                <a:r>
                  <a:rPr lang="zh-CN" altLang="en-US" dirty="0"/>
                  <a:t>得知遥远地方的另一个粒子的状态？”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信息传递为什么没有超光速？</a:t>
                </a:r>
                <a:endParaRPr lang="en-US" altLang="zh-CN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 b="-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8F7709D1-A3B9-45C5-990E-8282587457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37"/>
          <a:stretch/>
        </p:blipFill>
        <p:spPr>
          <a:xfrm>
            <a:off x="7310971" y="1805306"/>
            <a:ext cx="3803576" cy="1517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B5F334F-7DFE-49E3-A1B6-A37ED8D66BE4}"/>
                  </a:ext>
                </a:extLst>
              </p:cNvPr>
              <p:cNvSpPr/>
              <p:nvPr/>
            </p:nvSpPr>
            <p:spPr>
              <a:xfrm>
                <a:off x="7720747" y="3457575"/>
                <a:ext cx="29840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制备</a:t>
                </a:r>
                <a:r>
                  <a:rPr lang="en-US" altLang="zh-CN" dirty="0"/>
                  <a:t>Bell</a:t>
                </a:r>
                <a:r>
                  <a:rPr lang="zh-CN" altLang="en-US" dirty="0"/>
                  <a:t>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zh-CN" altLang="en-US" dirty="0"/>
                  <a:t>的量子线路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B5F334F-7DFE-49E3-A1B6-A37ED8D66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747" y="3457575"/>
                <a:ext cx="2984022" cy="369332"/>
              </a:xfrm>
              <a:prstGeom prst="rect">
                <a:avLst/>
              </a:prstGeom>
              <a:blipFill>
                <a:blip r:embed="rId5"/>
                <a:stretch>
                  <a:fillRect l="-1840" t="-8197" r="-122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0AEA021-07E0-4BEB-8EF3-AA8404BDFD4B}"/>
                  </a:ext>
                </a:extLst>
              </p:cNvPr>
              <p:cNvSpPr txBox="1"/>
              <p:nvPr/>
            </p:nvSpPr>
            <p:spPr>
              <a:xfrm>
                <a:off x="7433741" y="4087923"/>
                <a:ext cx="3558722" cy="2476319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线路计算：</a:t>
                </a:r>
                <a:endParaRPr lang="en-US" altLang="zh-CN" dirty="0"/>
              </a:p>
              <a:p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b="0" dirty="0"/>
              </a:p>
              <a:p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zh-CN" sz="2000" dirty="0"/>
              </a:p>
              <a:p>
                <a:r>
                  <a:rPr kumimoji="1" lang="ja-JP" altLang="en-US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0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⟩"/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0AEA021-07E0-4BEB-8EF3-AA8404BDF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41" y="4087923"/>
                <a:ext cx="3558722" cy="2476319"/>
              </a:xfrm>
              <a:prstGeom prst="rect">
                <a:avLst/>
              </a:prstGeom>
              <a:blipFill>
                <a:blip r:embed="rId6"/>
                <a:stretch>
                  <a:fillRect l="-1195" t="-1225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F5EF643-55F7-435A-9FF6-18269A00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3596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量子信息和量子计算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存储：量子态（载体：微观粒子）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写：制备，根据经典比特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0/1</a:t>
                </a:r>
                <a:r>
                  <a:rPr lang="zh-CN" altLang="en-US" dirty="0"/>
                  <a:t>，把粒子</a:t>
                </a:r>
                <a:r>
                  <a:rPr lang="zh-CN" altLang="en-US" u="sng" dirty="0"/>
                  <a:t>制备</a:t>
                </a:r>
                <a:r>
                  <a:rPr lang="zh-CN" altLang="en-US" dirty="0"/>
                  <a:t>成经典态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/>
                  <a:t>/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读：测量，坍缩得到经典态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en-US" altLang="zh-CN" dirty="0"/>
                      <m:t>/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/>
                  <a:t>、解释为经典比特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0/1</a:t>
                </a:r>
              </a:p>
              <a:p>
                <a:r>
                  <a:rPr lang="zh-CN" altLang="en-US" dirty="0"/>
                  <a:t>计算：酉阵变换（器材：各种光学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力学器件）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哈达玛门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非门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控制非门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𝐶𝑁𝑂𝑇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可逆计算！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通用量子门组合？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</a:rPr>
                  <a:t>+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相位门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動作設定ボタン: 戻る/前へ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4A5202A-C1F2-48C0-9CA4-6C351D36483F}"/>
              </a:ext>
            </a:extLst>
          </p:cNvPr>
          <p:cNvSpPr/>
          <p:nvPr/>
        </p:nvSpPr>
        <p:spPr>
          <a:xfrm>
            <a:off x="10812862" y="5628139"/>
            <a:ext cx="706120" cy="70612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数学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假设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A3F4917-C595-4FE3-8A3A-04FDE5EC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088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量子通信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基本思想</a:t>
            </a:r>
            <a:endParaRPr lang="en-US" altLang="zh-CN" dirty="0"/>
          </a:p>
          <a:p>
            <a:pPr lvl="1"/>
            <a:r>
              <a:rPr lang="zh-CN" altLang="en-US" dirty="0"/>
              <a:t>使用单个微观粒子作基本信元</a:t>
            </a:r>
            <a:endParaRPr lang="en-US" altLang="zh-CN" dirty="0"/>
          </a:p>
          <a:p>
            <a:pPr lvl="1"/>
            <a:r>
              <a:rPr lang="zh-CN" altLang="en-US" dirty="0"/>
              <a:t>基于微观物理量的取值空间设计编码</a:t>
            </a:r>
            <a:endParaRPr lang="en-US" altLang="zh-CN" dirty="0"/>
          </a:p>
          <a:p>
            <a:pPr lvl="1"/>
            <a:r>
              <a:rPr lang="zh-CN" altLang="en-US" dirty="0"/>
              <a:t>检测误码率、贝尔不等式检验，以探测窃听者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无条件安全性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量子不可克隆定理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加密：“一次一密”</a:t>
            </a:r>
            <a:endParaRPr lang="en-US" altLang="zh-CN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4789CF-9387-474D-8474-643BDF90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725" y="1690688"/>
            <a:ext cx="2381250" cy="1343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91FEFE-4BDC-49BB-81C3-A909A967210B}"/>
              </a:ext>
            </a:extLst>
          </p:cNvPr>
          <p:cNvSpPr/>
          <p:nvPr/>
        </p:nvSpPr>
        <p:spPr>
          <a:xfrm>
            <a:off x="8908900" y="3150070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>
                <a:hlinkClick r:id="rId4" action="ppaction://hlinksldjump"/>
              </a:rPr>
              <a:t>CNOT</a:t>
            </a:r>
            <a:r>
              <a:rPr lang="zh-CN" altLang="en-US" dirty="0"/>
              <a:t>门扇出量子态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C007FCE-1EDB-4333-8C1F-4F8DC4BD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38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4ECB57-036D-4898-906E-47F6BFCF16F9}"/>
                  </a:ext>
                </a:extLst>
              </p:cNvPr>
              <p:cNvSpPr txBox="1"/>
              <p:nvPr/>
            </p:nvSpPr>
            <p:spPr>
              <a:xfrm>
                <a:off x="8397380" y="3874262"/>
                <a:ext cx="3467939" cy="194784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线路计算：</a:t>
                </a:r>
                <a:endParaRPr lang="en-US" altLang="zh-CN" dirty="0"/>
              </a:p>
              <a:p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2000" b="0" dirty="0"/>
              </a:p>
              <a:p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α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β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ja-JP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dirty="0"/>
              </a:p>
              <a:p>
                <a:r>
                  <a:rPr kumimoji="1" lang="ja-JP" altLang="en-US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𝐶𝑁𝑂𝑇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α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β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α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β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α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β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C4ECB57-036D-4898-906E-47F6BFCF1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380" y="3874262"/>
                <a:ext cx="3467939" cy="1947841"/>
              </a:xfrm>
              <a:prstGeom prst="rect">
                <a:avLst/>
              </a:prstGeom>
              <a:blipFill>
                <a:blip r:embed="rId5"/>
                <a:stretch>
                  <a:fillRect l="-1404" t="-1558" b="-935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495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量子通信：隐形传</a:t>
            </a:r>
            <a:r>
              <a:rPr lang="zh-CN" altLang="en-US" dirty="0">
                <a:solidFill>
                  <a:srgbClr val="FF0000"/>
                </a:solidFill>
              </a:rPr>
              <a:t>态</a:t>
            </a:r>
            <a:endParaRPr lang="ja-JP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隐形传态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代价：分发一对纠缠态量子、传输两个</a:t>
                </a:r>
                <a:r>
                  <a:rPr lang="en-US" altLang="zh-CN" dirty="0"/>
                  <a:t>bit</a:t>
                </a:r>
              </a:p>
              <a:p>
                <a:pPr lvl="1"/>
                <a:r>
                  <a:rPr lang="zh-CN" altLang="en-US" dirty="0"/>
                  <a:t>效果：传输一个量子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态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协议流程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Alice</a:t>
                </a:r>
                <a:r>
                  <a:rPr lang="zh-CN" altLang="en-US" dirty="0"/>
                  <a:t>持有一个量子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中介</a:t>
                </a:r>
                <a:r>
                  <a:rPr lang="en-US" altLang="zh-CN" dirty="0"/>
                  <a:t>Charlie</a:t>
                </a:r>
                <a:r>
                  <a:rPr lang="zh-CN" altLang="en-US" dirty="0"/>
                  <a:t>向</a:t>
                </a:r>
                <a:r>
                  <a:rPr lang="en-US" altLang="zh-CN" dirty="0"/>
                  <a:t>Alice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Bob</a:t>
                </a:r>
                <a:r>
                  <a:rPr lang="zh-CN" altLang="en-US" dirty="0"/>
                  <a:t>分别发送一对</a:t>
                </a:r>
                <a:r>
                  <a:rPr lang="en-US" altLang="zh-CN" dirty="0">
                    <a:hlinkClick r:id="rId3" action="ppaction://hlinksldjump"/>
                  </a:rPr>
                  <a:t>EPR</a:t>
                </a:r>
                <a:r>
                  <a:rPr lang="zh-CN" altLang="en-US" dirty="0">
                    <a:hlinkClick r:id="rId3" action="ppaction://hlinksldjump"/>
                  </a:rPr>
                  <a:t>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AB</m:t>
                        </m:r>
                      </m:e>
                    </m:d>
                  </m:oMath>
                </a14:m>
                <a:r>
                  <a:rPr lang="en-US" altLang="zh-CN" dirty="0"/>
                  <a:t>               </a:t>
                </a:r>
                <a:r>
                  <a:rPr lang="en-US" altLang="zh-CN" sz="19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19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19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Alice</a:t>
                </a:r>
                <a:r>
                  <a:rPr lang="zh-CN" altLang="en-US" dirty="0"/>
                  <a:t>联合测量手上的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dirty="0"/>
                  <a:t>，并将结果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发送给</a:t>
                </a:r>
                <a:r>
                  <a:rPr lang="en-US" altLang="zh-CN" dirty="0"/>
                  <a:t>Bob</a:t>
                </a:r>
              </a:p>
              <a:p>
                <a:pPr lvl="1"/>
                <a:r>
                  <a:rPr lang="en-US" altLang="zh-CN" dirty="0"/>
                  <a:t>Bob</a:t>
                </a:r>
                <a:r>
                  <a:rPr lang="zh-CN" altLang="en-US" dirty="0"/>
                  <a:t>根据收到的结果对手上的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zh-CN" altLang="en-US" dirty="0"/>
                  <a:t>作特定酉变换</a:t>
                </a:r>
                <a:r>
                  <a:rPr lang="en-US" altLang="zh-CN" dirty="0"/>
                  <a:t>(X</a:t>
                </a:r>
                <a:r>
                  <a:rPr lang="zh-CN" altLang="en-US" dirty="0"/>
                  <a:t>门和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门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zh-CN" altLang="en-US" dirty="0"/>
                  <a:t>最终，</a:t>
                </a:r>
                <a:r>
                  <a:rPr lang="en-US" altLang="zh-CN" dirty="0"/>
                  <a:t>Alice</a:t>
                </a:r>
                <a:r>
                  <a:rPr lang="zh-CN" altLang="en-US" dirty="0"/>
                  <a:t>最初的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u="sng" dirty="0"/>
                  <a:t>坍缩</a:t>
                </a:r>
                <a:r>
                  <a:rPr lang="zh-CN" altLang="en-US" dirty="0"/>
                  <a:t>，而</a:t>
                </a:r>
                <a:r>
                  <a:rPr lang="en-US" altLang="zh-CN" dirty="0"/>
                  <a:t>Bob</a:t>
                </a:r>
                <a:r>
                  <a:rPr lang="zh-CN" altLang="en-US" dirty="0"/>
                  <a:t>手上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态</a:t>
                </a:r>
                <a:r>
                  <a:rPr lang="zh-CN" altLang="en-US" dirty="0"/>
                  <a:t>变成了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6A7FF98D-EDBF-4081-8466-EBB9BB5D4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442" y="1043551"/>
            <a:ext cx="4382466" cy="1722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5736BC-F7D7-429D-8362-D6CED60B766A}"/>
              </a:ext>
            </a:extLst>
          </p:cNvPr>
          <p:cNvSpPr/>
          <p:nvPr/>
        </p:nvSpPr>
        <p:spPr>
          <a:xfrm>
            <a:off x="8757428" y="290051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隐形传态线路图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252BF05B-A94F-41E8-BBF9-72AD19EC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87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46627-8D29-4E26-B77F-21D856DEB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A</a:t>
            </a:r>
            <a:r>
              <a:rPr lang="zh-CN" altLang="en-US" dirty="0"/>
              <a:t>：计算理论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AEDD71-524C-4642-AABC-129855E45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你们在搞啥</a:t>
            </a:r>
            <a:r>
              <a:rPr lang="zh-CN" altLang="en-US" dirty="0"/>
              <a:t>？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ECB62F-4DEC-4B9B-BF9F-C6DBA5F7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712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量子通信：超密编码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超密编码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代价：分发一对纠缠态量子、传输一个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量子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效果：传输两个</a:t>
                </a:r>
                <a:r>
                  <a:rPr lang="en-US" altLang="zh-CN" dirty="0"/>
                  <a:t>bit</a:t>
                </a:r>
              </a:p>
              <a:p>
                <a:r>
                  <a:rPr lang="zh-CN" altLang="en-US" dirty="0"/>
                  <a:t>协议流程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中介</a:t>
                </a:r>
                <a:r>
                  <a:rPr lang="en-US" altLang="zh-CN" dirty="0"/>
                  <a:t>Charlie</a:t>
                </a:r>
                <a:r>
                  <a:rPr lang="zh-CN" altLang="en-US" dirty="0"/>
                  <a:t>向</a:t>
                </a:r>
                <a:r>
                  <a:rPr lang="en-US" altLang="zh-CN" dirty="0"/>
                  <a:t>Alice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Bob</a:t>
                </a:r>
                <a:r>
                  <a:rPr lang="zh-CN" altLang="en-US" dirty="0"/>
                  <a:t>分别发送一对</a:t>
                </a:r>
                <a:r>
                  <a:rPr lang="en-US" altLang="zh-CN" dirty="0">
                    <a:hlinkClick r:id="rId3" action="ppaction://hlinksldjump"/>
                  </a:rPr>
                  <a:t>EPR</a:t>
                </a:r>
                <a:r>
                  <a:rPr lang="zh-CN" altLang="en-US" dirty="0">
                    <a:hlinkClick r:id="rId3" action="ppaction://hlinksldjump"/>
                  </a:rPr>
                  <a:t>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AB</m:t>
                        </m:r>
                      </m:e>
                    </m:d>
                  </m:oMath>
                </a14:m>
                <a:r>
                  <a:rPr lang="en-US" altLang="zh-CN" dirty="0"/>
                  <a:t>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Alice</a:t>
                </a:r>
                <a:r>
                  <a:rPr lang="zh-CN" altLang="en-US" dirty="0"/>
                  <a:t>对手上的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dirty="0"/>
                  <a:t>作特定酉变换</a:t>
                </a:r>
                <a:r>
                  <a:rPr lang="en-US" altLang="zh-CN" dirty="0"/>
                  <a:t>(X</a:t>
                </a:r>
                <a:r>
                  <a:rPr lang="zh-CN" altLang="en-US" dirty="0"/>
                  <a:t>门和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门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，然后将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粒子</a:t>
                </a:r>
                <a:r>
                  <a:rPr lang="zh-CN" altLang="en-US" dirty="0"/>
                  <a:t>发送给</a:t>
                </a:r>
                <a:r>
                  <a:rPr lang="en-US" altLang="zh-CN" dirty="0"/>
                  <a:t>Bob</a:t>
                </a:r>
              </a:p>
              <a:p>
                <a:pPr lvl="1"/>
                <a:r>
                  <a:rPr lang="en-US" altLang="zh-CN" dirty="0"/>
                  <a:t>Bob</a:t>
                </a:r>
                <a:r>
                  <a:rPr lang="zh-CN" altLang="en-US" dirty="0"/>
                  <a:t>对手上的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AB</m:t>
                        </m:r>
                      </m:e>
                    </m:d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进行</m:t>
                    </m:r>
                  </m:oMath>
                </a14:m>
                <a:r>
                  <a:rPr lang="zh-CN" altLang="en-US" dirty="0"/>
                  <a:t>联合测量，得到结果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最终，</a:t>
                </a:r>
                <a:r>
                  <a:rPr lang="en-US" altLang="zh-CN" dirty="0"/>
                  <a:t>EPR</a:t>
                </a:r>
                <a:r>
                  <a:rPr lang="zh-CN" altLang="en-US" dirty="0"/>
                  <a:t>对</a:t>
                </a:r>
                <a:r>
                  <a:rPr lang="zh-CN" altLang="en-US" u="sng" dirty="0"/>
                  <a:t>坍缩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Bob</a:t>
                </a:r>
                <a:r>
                  <a:rPr lang="zh-CN" altLang="en-US" dirty="0"/>
                  <a:t>得到</a:t>
                </a:r>
                <a:r>
                  <a:rPr lang="en-US" altLang="zh-CN" dirty="0"/>
                  <a:t>2bit</a:t>
                </a:r>
                <a:r>
                  <a:rPr lang="zh-CN" altLang="en-US" dirty="0"/>
                  <a:t>信息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试试看吧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3221" b="-4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896A1B-404F-43EF-8113-31E30C5F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931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量子算法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算法基本思路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准备要计算的布尔函数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，封装制作对应的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量子黑箱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𝑈𝑓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准备两个个量子寄存器，全零初始化第一个寄存器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搭建量子线路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寄存器</a:t>
                </a:r>
                <a:r>
                  <a:rPr lang="en-US" altLang="zh-CN" dirty="0"/>
                  <a:t>R1 </a:t>
                </a:r>
                <a:r>
                  <a:rPr lang="zh-CN" altLang="en-US" dirty="0"/>
                  <a:t>→ </a:t>
                </a:r>
                <a:r>
                  <a:rPr lang="en-US" altLang="zh-CN" dirty="0"/>
                  <a:t>{ </a:t>
                </a:r>
                <a:r>
                  <a:rPr lang="zh-CN" altLang="en-US" dirty="0"/>
                  <a:t>一组门变换 → 量子黑箱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𝑈𝑓</m:t>
                    </m:r>
                  </m:oMath>
                </a14:m>
                <a:r>
                  <a:rPr lang="zh-CN" altLang="en-US" dirty="0"/>
                  <a:t> → 一组门变换 </a:t>
                </a:r>
                <a:r>
                  <a:rPr lang="en-US" altLang="zh-CN" dirty="0"/>
                  <a:t>} * n </a:t>
                </a:r>
                <a:r>
                  <a:rPr lang="zh-CN" altLang="en-US" dirty="0"/>
                  <a:t>→ 寄存器</a:t>
                </a:r>
                <a:r>
                  <a:rPr lang="en-US" altLang="zh-CN" dirty="0"/>
                  <a:t>R2 </a:t>
                </a:r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</a:rPr>
                  <a:t>测量</a:t>
                </a:r>
                <a:r>
                  <a:rPr lang="zh-CN" altLang="en-US" dirty="0"/>
                  <a:t>第二个寄存器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后处理结果、确定答案和语义</a:t>
                </a:r>
                <a:endParaRPr lang="en-US" altLang="zh-CN" dirty="0"/>
              </a:p>
              <a:p>
                <a:r>
                  <a:rPr lang="zh-CN" altLang="en-US" dirty="0"/>
                  <a:t>量子黑箱朴素做法：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𝑈𝑓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量子并行性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对庞杂的</a:t>
                </a:r>
                <a:r>
                  <a:rPr lang="zh-CN" altLang="en-US" u="sng" dirty="0"/>
                  <a:t>叠加态</a:t>
                </a:r>
                <a:r>
                  <a:rPr lang="zh-CN" altLang="en-US" dirty="0"/>
                  <a:t>进行酉变换，就是对整个备选</a:t>
                </a:r>
                <a:r>
                  <a:rPr lang="zh-CN" altLang="en-US" u="sng" dirty="0"/>
                  <a:t>解空间</a:t>
                </a:r>
                <a:r>
                  <a:rPr lang="zh-CN" altLang="en-US" dirty="0"/>
                  <a:t>进行整体运算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5035DE-0D59-4EB4-B95A-E905CF97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486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量子算法：</a:t>
            </a:r>
            <a:r>
              <a:rPr lang="en-US" altLang="zh-CN" dirty="0"/>
              <a:t>Deutsch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10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问题：仅查询一次，判断给定一元布尔函数是不是平衡的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一元布尔函数只有四个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ID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平衡，</a:t>
                </a:r>
                <a:r>
                  <a:rPr lang="en-US" altLang="zh-CN" dirty="0"/>
                  <a:t> ZERO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ONE</a:t>
                </a:r>
                <a:r>
                  <a:rPr lang="zh-CN" altLang="en-US" dirty="0"/>
                  <a:t>不平衡</a:t>
                </a:r>
                <a:endParaRPr lang="en-US" altLang="zh-CN" dirty="0"/>
              </a:p>
              <a:p>
                <a:r>
                  <a:rPr lang="zh-CN" altLang="en-US" dirty="0"/>
                  <a:t>主要思想：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哈达玛打散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线路计算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  <m:t>⨂</m:t>
                          </m:r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𝑈𝑓</m:t>
                      </m:r>
                      <m:d>
                        <m:dPr>
                          <m:ctrlP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ja-JP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  <m:t>𝐻𝑋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ja-JP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1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𝑈𝑓</m:t>
                      </m:r>
                      <m:d>
                        <m:dPr>
                          <m:ctrlP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  <m: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altLang="zh-CN" sz="21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d>
                        <m:dPr>
                          <m:ctrlP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1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1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sz="2100" b="0" i="1" dirty="0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d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ja-JP" sz="21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ja-JP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1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ja-JP" sz="2100" b="0" i="1" dirty="0" smtClean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1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1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ja-JP" sz="2100" b="0" i="1" dirty="0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</m:d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ja-JP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1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ja-JP" sz="2100" i="1" dirty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altLang="zh-CN" sz="21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ja-JP" sz="21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)(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1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altLang="ja-JP" sz="21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ja-JP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1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ja-JP" sz="21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1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acc>
                          </m:e>
                        </m:d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ja-JP" sz="21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)(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ja-JP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sz="21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US" altLang="ja-JP" sz="2100" i="1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ja-JP" sz="21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100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ja-JP" sz="2100" i="1" dirty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/2</m:t>
                    </m:r>
                    <m:rad>
                      <m:radPr>
                        <m:degHide m:val="on"/>
                        <m:ctrlPr>
                          <a:rPr lang="en-US" altLang="zh-CN" sz="21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100" dirty="0"/>
                  <a:t>              </a:t>
                </a:r>
                <a:r>
                  <a:rPr lang="en-US" altLang="zh-CN" sz="21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2100" dirty="0">
                    <a:solidFill>
                      <a:schemeClr val="bg1">
                        <a:lumMod val="50000"/>
                      </a:schemeClr>
                    </a:solidFill>
                  </a:rPr>
                  <a:t>相位外提</a:t>
                </a:r>
                <a:endParaRPr lang="en-US" altLang="zh-CN" sz="21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1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1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1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1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sz="2100" b="0" i="1" dirty="0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p>
                            <m:sSupPr>
                              <m:ctrlP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1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1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sz="21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1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ja-JP" sz="21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1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100" i="1" dirty="0">
                          <a:latin typeface="Cambria Math" panose="02040503050406030204" pitchFamily="18" charset="0"/>
                        </a:rPr>
                        <m:t>)/2</m:t>
                      </m:r>
                      <m:rad>
                        <m:radPr>
                          <m:degHide m:val="on"/>
                          <m:ctrlP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altLang="zh-CN" sz="21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2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1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100" dirty="0"/>
                  <a:t>                          </a:t>
                </a:r>
                <a:r>
                  <a:rPr lang="en-US" altLang="zh-CN" sz="21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2100" dirty="0">
                    <a:solidFill>
                      <a:schemeClr val="bg1">
                        <a:lumMod val="50000"/>
                      </a:schemeClr>
                    </a:solidFill>
                  </a:rPr>
                  <a:t>只关心第一个量子的测量结果</a:t>
                </a:r>
                <a:endParaRPr lang="en-US" altLang="zh-CN" sz="21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zh-CN" altLang="en-US" sz="2100" dirty="0"/>
                  <a:t>故：不平衡必然坍缩到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1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sz="2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100" dirty="0"/>
                  <a:t>，平衡必然坍缩到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1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100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试试看吧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算法的输入是什么，在线路图上哪里？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1096"/>
              </a:xfrm>
              <a:blipFill>
                <a:blip r:embed="rId3"/>
                <a:stretch>
                  <a:fillRect l="-928" t="-30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A1C1EA7F-AAFB-4046-96A2-DC297BB5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68" y="2217349"/>
            <a:ext cx="4549878" cy="1677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5FAD9F3-464E-4260-B589-F25AC01BA701}"/>
              </a:ext>
            </a:extLst>
          </p:cNvPr>
          <p:cNvSpPr/>
          <p:nvPr/>
        </p:nvSpPr>
        <p:spPr>
          <a:xfrm>
            <a:off x="8608261" y="3961336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Deutsch</a:t>
            </a:r>
            <a:r>
              <a:rPr lang="zh-CN" altLang="en-US" dirty="0"/>
              <a:t>算法线路图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97F711FD-75D3-4A21-9C0E-867A46B5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9670" y="673963"/>
                <a:ext cx="4202472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相位外提公式：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ja-JP" sz="20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ja-JP" sz="20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2000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ja-JP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altLang="ja-JP" sz="20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ja-JP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ja-JP" sz="20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ja-JP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ja-JP" sz="20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97F711FD-75D3-4A21-9C0E-867A46B55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9670" y="673963"/>
                <a:ext cx="4202472" cy="707886"/>
              </a:xfrm>
              <a:prstGeom prst="rect">
                <a:avLst/>
              </a:prstGeom>
              <a:blipFill>
                <a:blip r:embed="rId5"/>
                <a:stretch>
                  <a:fillRect l="-1597" t="-5172" b="-86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D1B6E52-FCD8-4ADA-B619-0B18686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648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量子算法：</a:t>
            </a:r>
            <a:r>
              <a:rPr lang="en-US" altLang="zh-CN" dirty="0"/>
              <a:t>Grover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/>
                  <a:t>问题：无序列表有</a:t>
                </a:r>
                <a:r>
                  <a:rPr lang="en-US" altLang="zh-CN" dirty="0"/>
                  <a:t>2^n</a:t>
                </a:r>
                <a:r>
                  <a:rPr lang="zh-CN" altLang="en-US" dirty="0"/>
                  <a:t>个项，按值查找目标项所在位置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解空间中，所有目标项线性叠加记作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dirty="0"/>
                  <a:t>，其余线性叠加记作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i="1" dirty="0"/>
              </a:p>
              <a:p>
                <a:pPr lvl="1"/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i="1" dirty="0"/>
                  <a:t>，</a:t>
                </a:r>
                <a:r>
                  <a:rPr lang="zh-CN" altLang="en-US" dirty="0"/>
                  <a:t>设法使得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zh-CN" altLang="en-US" dirty="0"/>
                  <a:t>尽可能大</a:t>
                </a:r>
                <a:endParaRPr lang="en-US" altLang="zh-CN" dirty="0"/>
              </a:p>
              <a:p>
                <a:r>
                  <a:rPr lang="zh-CN" altLang="en-US" dirty="0"/>
                  <a:t>主要思想：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振幅放大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线路结构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哈达玛打散得到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endParaRPr lang="en-US" altLang="zh-CN" i="1" dirty="0"/>
              </a:p>
              <a:p>
                <a:pPr lvl="1"/>
                <a:r>
                  <a:rPr lang="zh-CN" altLang="en-US" dirty="0"/>
                  <a:t>绕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dirty="0"/>
                  <a:t>翻转，绕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dirty="0"/>
                  <a:t>翻转，重复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zh-CN" altLang="en-US" dirty="0"/>
                  <a:t>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测量</a:t>
                </a:r>
                <a:endParaRPr lang="en-US" altLang="zh-CN" dirty="0"/>
              </a:p>
              <a:p>
                <a:r>
                  <a:rPr lang="zh-CN" altLang="en-US" dirty="0"/>
                  <a:t>查询复杂度：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         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// N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个元素里面有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个目标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en-US" dirty="0"/>
                  <a:t>试试看吧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为什么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dirty="0"/>
                  <a:t>正交？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测量直接得到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d>
                  </m:oMath>
                </a14:m>
                <a:r>
                  <a:rPr lang="zh-CN" altLang="en-US" dirty="0"/>
                  <a:t>吗？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30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図 56">
            <a:extLst>
              <a:ext uri="{FF2B5EF4-FFF2-40B4-BE49-F238E27FC236}">
                <a16:creationId xmlns:a16="http://schemas.microsoft.com/office/drawing/2014/main" id="{94FC2D90-6018-47F7-994A-9C35EBEA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547" y="3724249"/>
            <a:ext cx="2295672" cy="1979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AC9626B7-6FDD-4D77-BFDE-EA3ED3583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750" y="1474854"/>
            <a:ext cx="2157429" cy="19541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4150DAFE-029A-45F7-8506-CB2B4630285F}"/>
              </a:ext>
            </a:extLst>
          </p:cNvPr>
          <p:cNvSpPr/>
          <p:nvPr/>
        </p:nvSpPr>
        <p:spPr>
          <a:xfrm>
            <a:off x="9301547" y="5807631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Grover</a:t>
            </a:r>
            <a:r>
              <a:rPr lang="zh-CN" altLang="en-US" dirty="0"/>
              <a:t>算法几何解释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262F3D-00B3-484D-A233-A007FCAF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444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3" action="ppaction://hlinksldjump"/>
              </a:rPr>
              <a:t>Ex3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矩阵计算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验证四个贝尔态恰好组成一组基，并用其表示出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验证非门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、哈达玛门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是酉阵；验证它们甚至是</a:t>
                </a:r>
                <a:r>
                  <a:rPr lang="en-US" altLang="zh-CN" dirty="0"/>
                  <a:t>Hermit</a:t>
                </a:r>
                <a:r>
                  <a:rPr lang="zh-CN" altLang="en-US" dirty="0"/>
                  <a:t>阵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在计算基上计算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用受控非门</a:t>
                </a:r>
                <a:r>
                  <a:rPr lang="en-US" altLang="zh-CN" dirty="0"/>
                  <a:t>CNOT</a:t>
                </a:r>
                <a:r>
                  <a:rPr lang="zh-CN" altLang="en-US" dirty="0"/>
                  <a:t>、双控非门</a:t>
                </a:r>
                <a:r>
                  <a:rPr lang="en-US" altLang="zh-CN" dirty="0"/>
                  <a:t>Toffoli</a:t>
                </a:r>
                <a:r>
                  <a:rPr lang="zh-CN" altLang="en-US" dirty="0"/>
                  <a:t>和必要的辅助量子比特，模拟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可逆</a:t>
                </a:r>
                <a:r>
                  <a:rPr lang="zh-CN" altLang="en-US" dirty="0"/>
                  <a:t>的经典门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，进而证明量子计算是经典计算的超集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量子线路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设计线路，从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r>
                  <a:rPr lang="zh-CN" altLang="en-US" dirty="0"/>
                  <a:t>态制作出</a:t>
                </a:r>
                <a:r>
                  <a:rPr lang="en-US" altLang="zh-CN" dirty="0"/>
                  <a:t>Bell</a:t>
                </a:r>
                <a:r>
                  <a:rPr lang="zh-CN" altLang="en-US" dirty="0"/>
                  <a:t>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endParaRPr lang="en-US" altLang="zh-CN" i="1" dirty="0"/>
              </a:p>
              <a:p>
                <a:pPr lvl="1"/>
                <a:r>
                  <a:rPr lang="zh-CN" altLang="en-US" dirty="0"/>
                  <a:t>设计线路，等概率产生</a:t>
                </a:r>
                <a:r>
                  <a:rPr lang="en-US" altLang="zh-CN" dirty="0"/>
                  <a:t>[0,15]</a:t>
                </a:r>
                <a:r>
                  <a:rPr lang="zh-CN" altLang="en-US" dirty="0"/>
                  <a:t>之间的随机整数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30AE2734-D4F1-4DA0-AF59-66BB89589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362" y="4511416"/>
            <a:ext cx="2622754" cy="1517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EDCA288-A33A-4AA3-8F80-330D3DFD5D80}"/>
              </a:ext>
            </a:extLst>
          </p:cNvPr>
          <p:cNvSpPr/>
          <p:nvPr/>
        </p:nvSpPr>
        <p:spPr>
          <a:xfrm>
            <a:off x="9648145" y="617500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6" action="ppaction://hlinksldjump"/>
              </a:rPr>
              <a:t>Toffoli</a:t>
            </a:r>
            <a:r>
              <a:rPr lang="zh-CN" altLang="en-US" dirty="0"/>
              <a:t>门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B279C9A-FEAC-4706-BAE4-4E56ECAA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175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46627-8D29-4E26-B77F-21D856DEB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D</a:t>
            </a:r>
            <a:r>
              <a:rPr lang="zh-CN" altLang="en-US" dirty="0"/>
              <a:t>：验证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AEDD71-524C-4642-AABC-129855E45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r>
              <a:rPr lang="zh-CN" altLang="en-US" dirty="0"/>
              <a:t>机器算得就一定对吗？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3AF658-56B0-4C7C-99DB-3D7C65DD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397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0B4A7D-8925-47CF-AAEE-A286CFDC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：交互式证明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105C0-2141-4477-A0E4-EFE19B32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Prover-Verifier</a:t>
            </a:r>
            <a:r>
              <a:rPr kumimoji="1" lang="zh-CN" altLang="en-US" dirty="0"/>
              <a:t>多轮对话</a:t>
            </a:r>
            <a:endParaRPr kumimoji="1" lang="en-US" altLang="zh-CN" dirty="0"/>
          </a:p>
          <a:p>
            <a:pPr lvl="1"/>
            <a:r>
              <a:rPr lang="zh-CN" altLang="en-US" dirty="0"/>
              <a:t>证明者</a:t>
            </a:r>
            <a:r>
              <a:rPr lang="en-US" altLang="zh-CN" dirty="0"/>
              <a:t>Prover</a:t>
            </a:r>
            <a:r>
              <a:rPr lang="zh-CN" altLang="en-US" dirty="0"/>
              <a:t>向验证者</a:t>
            </a:r>
            <a:r>
              <a:rPr lang="en-US" altLang="zh-CN" dirty="0"/>
              <a:t>Verifier</a:t>
            </a:r>
            <a:r>
              <a:rPr lang="zh-CN" altLang="en-US" dirty="0"/>
              <a:t>证明一个事实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（一般地，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polyspace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、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polytime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kumimoji="1" lang="zh-CN" altLang="en-US" dirty="0"/>
              <a:t>作为</a:t>
            </a:r>
            <a:r>
              <a:rPr kumimoji="1" lang="en-US" altLang="zh-CN" dirty="0"/>
              <a:t>NP</a:t>
            </a:r>
            <a:r>
              <a:rPr kumimoji="1" lang="zh-CN" altLang="en-US" dirty="0"/>
              <a:t>的扩展</a:t>
            </a:r>
            <a:endParaRPr kumimoji="1" lang="en-US" altLang="zh-CN" dirty="0"/>
          </a:p>
          <a:p>
            <a:pPr lvl="1"/>
            <a:endParaRPr lang="en-US" altLang="ja-JP" dirty="0"/>
          </a:p>
          <a:p>
            <a:r>
              <a:rPr kumimoji="1" lang="zh-CN" altLang="en-US" dirty="0"/>
              <a:t>图同构问题</a:t>
            </a:r>
            <a:r>
              <a:rPr lang="en-US" altLang="zh-CN" dirty="0"/>
              <a:t>GI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r>
              <a:rPr lang="en-US" altLang="zh-CN" dirty="0"/>
              <a:t>Prover</a:t>
            </a:r>
            <a:r>
              <a:rPr lang="zh-CN" altLang="en-US" dirty="0"/>
              <a:t>和</a:t>
            </a:r>
            <a:r>
              <a:rPr lang="en-US" altLang="zh-CN" dirty="0"/>
              <a:t>Verifier</a:t>
            </a:r>
            <a:r>
              <a:rPr lang="zh-CN" altLang="en-US" dirty="0"/>
              <a:t>都能看到两个图</a:t>
            </a:r>
            <a:r>
              <a:rPr lang="en-US" altLang="zh-CN" dirty="0"/>
              <a:t>G</a:t>
            </a:r>
            <a:r>
              <a:rPr lang="zh-CN" altLang="en-US" dirty="0"/>
              <a:t>和</a:t>
            </a:r>
            <a:r>
              <a:rPr lang="en-US" altLang="zh-CN" dirty="0"/>
              <a:t>H</a:t>
            </a:r>
          </a:p>
          <a:p>
            <a:pPr lvl="1"/>
            <a:r>
              <a:rPr lang="zh-CN" altLang="en-US" dirty="0"/>
              <a:t>协议过程</a:t>
            </a:r>
            <a:endParaRPr lang="en-US" altLang="zh-CN" dirty="0"/>
          </a:p>
          <a:p>
            <a:pPr lvl="2"/>
            <a:r>
              <a:rPr lang="en-US" altLang="zh-CN" dirty="0"/>
              <a:t>Prover</a:t>
            </a:r>
            <a:r>
              <a:rPr lang="zh-CN" altLang="en-US" dirty="0"/>
              <a:t>从</a:t>
            </a:r>
            <a:r>
              <a:rPr lang="en-US" altLang="zh-CN" dirty="0"/>
              <a:t>G</a:t>
            </a:r>
            <a:r>
              <a:rPr lang="zh-CN" altLang="en-US" dirty="0"/>
              <a:t>任意生成一个同构图</a:t>
            </a:r>
            <a:r>
              <a:rPr lang="en-US" altLang="zh-CN" dirty="0"/>
              <a:t>K</a:t>
            </a:r>
            <a:r>
              <a:rPr lang="zh-CN" altLang="en-US" dirty="0"/>
              <a:t>，发送给</a:t>
            </a:r>
            <a:r>
              <a:rPr lang="en-US" altLang="zh-CN" dirty="0"/>
              <a:t>Verifier</a:t>
            </a:r>
          </a:p>
          <a:p>
            <a:pPr lvl="2"/>
            <a:r>
              <a:rPr lang="en-US" altLang="zh-CN" dirty="0"/>
              <a:t>Verifier</a:t>
            </a:r>
            <a:r>
              <a:rPr lang="zh-CN" altLang="en-US" dirty="0"/>
              <a:t>二选一要求</a:t>
            </a:r>
            <a:r>
              <a:rPr lang="en-US" altLang="zh-CN" dirty="0"/>
              <a:t>Prover</a:t>
            </a:r>
            <a:r>
              <a:rPr lang="zh-CN" altLang="en-US" dirty="0"/>
              <a:t>给出</a:t>
            </a:r>
            <a:r>
              <a:rPr lang="en-US" altLang="zh-CN" dirty="0"/>
              <a:t>K-G</a:t>
            </a:r>
            <a:r>
              <a:rPr lang="zh-CN" altLang="en-US" dirty="0"/>
              <a:t>同构或者</a:t>
            </a:r>
            <a:r>
              <a:rPr lang="en-US" altLang="zh-CN" dirty="0"/>
              <a:t>K-H</a:t>
            </a:r>
            <a:r>
              <a:rPr lang="zh-CN" altLang="en-US" dirty="0"/>
              <a:t>同构的证据  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顶点映射关系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altLang="zh-CN" dirty="0"/>
              <a:t>Prover</a:t>
            </a:r>
            <a:r>
              <a:rPr lang="zh-CN" altLang="en-US" dirty="0"/>
              <a:t>给出证据、</a:t>
            </a:r>
            <a:r>
              <a:rPr lang="en-US" altLang="zh-CN" dirty="0"/>
              <a:t>Verifier</a:t>
            </a:r>
            <a:r>
              <a:rPr lang="zh-CN" altLang="en-US" dirty="0"/>
              <a:t>作出验证</a:t>
            </a:r>
            <a:endParaRPr lang="en-US" altLang="zh-CN" dirty="0"/>
          </a:p>
          <a:p>
            <a:pPr lvl="1"/>
            <a:r>
              <a:rPr lang="zh-CN" altLang="en-US" dirty="0"/>
              <a:t>重复若干次对话，若</a:t>
            </a:r>
            <a:r>
              <a:rPr lang="en-US" altLang="zh-CN" dirty="0"/>
              <a:t>Prover</a:t>
            </a:r>
            <a:r>
              <a:rPr lang="zh-CN" altLang="en-US" dirty="0"/>
              <a:t>总能答对、则</a:t>
            </a:r>
            <a:r>
              <a:rPr lang="en-US" altLang="zh-CN" dirty="0"/>
              <a:t>Verifier</a:t>
            </a:r>
            <a:r>
              <a:rPr lang="zh-CN" altLang="en-US" dirty="0"/>
              <a:t>接受假设</a:t>
            </a:r>
            <a:endParaRPr lang="en-US" altLang="zh-CN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3B2BF3-A912-4324-ABD2-A5A0585F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46</a:t>
            </a:fld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717C05B-C1A6-45CC-ADD9-C66927C7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941" y="2925921"/>
            <a:ext cx="2842941" cy="1209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9C79189-C97D-4C2F-AD83-9E814ED1084B}"/>
              </a:ext>
            </a:extLst>
          </p:cNvPr>
          <p:cNvSpPr/>
          <p:nvPr/>
        </p:nvSpPr>
        <p:spPr>
          <a:xfrm>
            <a:off x="9391829" y="420925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同构图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6982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0B4A7D-8925-47CF-AAEE-A286CFDC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量子计算的经典验证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2A105C0-2141-4477-A0E4-EFE19B325D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量子计算机声称它测量了量子态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但如何确保它真的测量了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zh-CN" altLang="en-US" dirty="0"/>
                  <a:t>，而不是胡乱给了个结果</a:t>
                </a:r>
                <a:endParaRPr lang="en-US" altLang="zh-CN" dirty="0"/>
              </a:p>
              <a:p>
                <a:r>
                  <a:rPr lang="zh-CN" altLang="en-US" dirty="0"/>
                  <a:t>基本假设</a:t>
                </a:r>
                <a:endParaRPr lang="en-US" altLang="zh-CN" dirty="0"/>
              </a:p>
              <a:p>
                <a:pPr lvl="1"/>
                <a:r>
                  <a:rPr kumimoji="1" lang="en-US" altLang="zh-CN" dirty="0"/>
                  <a:t>LWE</a:t>
                </a:r>
                <a:r>
                  <a:rPr kumimoji="1" lang="zh-CN" altLang="en-US" dirty="0"/>
                  <a:t>问题对于量子计算机是难问题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 构造扩展陷门无爪函数族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二对一陷门函数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：对任意一个像，恰好存在两个原像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主要思想</a:t>
                </a:r>
                <a:endParaRPr kumimoji="1" lang="en-US" altLang="zh-CN" dirty="0"/>
              </a:p>
              <a:p>
                <a:pPr lvl="1"/>
                <a:r>
                  <a:rPr lang="en-US" altLang="zh-CN" dirty="0"/>
                  <a:t>Verifier</a:t>
                </a:r>
                <a:r>
                  <a:rPr lang="zh-CN" altLang="en-US" dirty="0"/>
                  <a:t>让</a:t>
                </a:r>
                <a:r>
                  <a:rPr lang="en-US" altLang="zh-CN" dirty="0"/>
                  <a:t>Prover</a:t>
                </a:r>
                <a:r>
                  <a:rPr lang="zh-CN" altLang="en-US" dirty="0"/>
                  <a:t>随机产生指定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的一个像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哈达玛打散再测量即可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拥有陷门的</a:t>
                </a:r>
                <a:r>
                  <a:rPr lang="en-US" altLang="zh-CN" dirty="0"/>
                  <a:t>Verifier</a:t>
                </a:r>
                <a:r>
                  <a:rPr lang="zh-CN" altLang="en-US" dirty="0"/>
                  <a:t>知道这个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对应原像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，但</a:t>
                </a:r>
                <a:r>
                  <a:rPr lang="en-US" altLang="zh-CN" dirty="0"/>
                  <a:t>Prover</a:t>
                </a:r>
                <a:r>
                  <a:rPr lang="zh-CN" altLang="en-US" dirty="0"/>
                  <a:t>不知道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有原像的叠加态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)/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zh-CN" altLang="en-US" dirty="0"/>
                  <a:t>、但它不敢测量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kumimoji="1" lang="zh-CN" altLang="en-US" dirty="0"/>
                  <a:t>当</a:t>
                </a:r>
                <a:r>
                  <a:rPr kumimoji="1" lang="en-US" altLang="zh-CN" dirty="0"/>
                  <a:t>Prover</a:t>
                </a:r>
                <a:r>
                  <a:rPr kumimoji="1" lang="zh-CN" altLang="en-US" dirty="0"/>
                  <a:t>声称自己要测量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kumimoji="1" lang="zh-CN" altLang="en-US" dirty="0"/>
                  <a:t>时，</a:t>
                </a:r>
                <a:r>
                  <a:rPr kumimoji="1" lang="en-US" altLang="zh-CN" dirty="0"/>
                  <a:t>Verifier</a:t>
                </a:r>
                <a:r>
                  <a:rPr kumimoji="1" lang="zh-CN" altLang="en-US" dirty="0"/>
                  <a:t>让它先</a:t>
                </a:r>
                <a:r>
                  <a:rPr lang="zh-CN" altLang="en-US" dirty="0"/>
                  <a:t>把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纠缠</a:t>
                </a:r>
                <a:r>
                  <a:rPr kumimoji="1" lang="zh-CN" altLang="en-US" dirty="0"/>
                  <a:t>起来，即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α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β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)/</m:t>
                    </m:r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kumimoji="1" lang="zh-CN" altLang="en-US" dirty="0"/>
                  <a:t>；借助纠缠，</a:t>
                </a:r>
                <a:r>
                  <a:rPr kumimoji="1" lang="en-US" altLang="zh-CN" dirty="0"/>
                  <a:t>Verifier</a:t>
                </a:r>
                <a:r>
                  <a:rPr kumimoji="1" lang="zh-CN" altLang="en-US" dirty="0"/>
                  <a:t>可以</a:t>
                </a:r>
                <a:r>
                  <a:rPr lang="zh-CN" altLang="en-US" dirty="0"/>
                  <a:t>跟踪</a:t>
                </a:r>
                <a:r>
                  <a:rPr kumimoji="1" lang="zh-CN" altLang="en-US" dirty="0"/>
                  <a:t>评估</a:t>
                </a:r>
                <a:r>
                  <a:rPr kumimoji="1" lang="en-US" altLang="zh-CN" dirty="0"/>
                  <a:t>Prover</a:t>
                </a:r>
                <a:r>
                  <a:rPr kumimoji="1" lang="zh-CN" altLang="en-US" dirty="0"/>
                  <a:t>的行为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一系列操作后，参数估计错误检验</a:t>
                </a:r>
                <a:r>
                  <a:rPr lang="zh-CN" altLang="en-US" dirty="0"/>
                  <a:t>以分析</a:t>
                </a:r>
                <a:r>
                  <a:rPr lang="en-US" altLang="zh-CN" dirty="0"/>
                  <a:t>Prover</a:t>
                </a:r>
                <a:r>
                  <a:rPr lang="zh-CN" altLang="en-US" dirty="0"/>
                  <a:t>的测量结果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12A105C0-2141-4477-A0E4-EFE19B325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73D903-CD57-4CB7-B1CD-0F5C3D13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5113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3" action="ppaction://hlinksldjump"/>
              </a:rPr>
              <a:t>Ex4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零知识证明</a:t>
            </a:r>
            <a:endParaRPr lang="en-US" altLang="zh-CN" dirty="0"/>
          </a:p>
          <a:p>
            <a:pPr lvl="1"/>
            <a:r>
              <a:rPr lang="zh-CN" altLang="en-US" dirty="0"/>
              <a:t>设计图不同构问题</a:t>
            </a:r>
            <a:r>
              <a:rPr lang="en-US" altLang="zh-CN" dirty="0"/>
              <a:t>GNI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随机</a:t>
            </a:r>
            <a:endParaRPr lang="en-US" altLang="zh-CN" dirty="0"/>
          </a:p>
          <a:p>
            <a:pPr lvl="1"/>
            <a:r>
              <a:rPr lang="zh-CN" altLang="en-US" dirty="0"/>
              <a:t>计算机如何产生伪随机数</a:t>
            </a:r>
            <a:endParaRPr lang="en-US" altLang="zh-CN" dirty="0"/>
          </a:p>
          <a:p>
            <a:pPr lvl="1"/>
            <a:r>
              <a:rPr lang="zh-CN" altLang="en-US" dirty="0"/>
              <a:t>计算机如何产生真随机数</a:t>
            </a:r>
            <a:endParaRPr lang="en-US" altLang="zh-CN" dirty="0"/>
          </a:p>
          <a:p>
            <a:pPr lvl="1"/>
            <a:r>
              <a:rPr lang="zh-CN" altLang="en-US" dirty="0"/>
              <a:t>串“</a:t>
            </a:r>
            <a:r>
              <a:rPr lang="en-US" altLang="zh-CN" dirty="0"/>
              <a:t>0101110000110</a:t>
            </a:r>
            <a:r>
              <a:rPr lang="zh-CN" altLang="en-US" dirty="0"/>
              <a:t>”比“</a:t>
            </a:r>
            <a:r>
              <a:rPr lang="en-US" altLang="zh-CN" dirty="0"/>
              <a:t>1010101010101</a:t>
            </a:r>
            <a:r>
              <a:rPr lang="zh-CN" altLang="en-US" dirty="0"/>
              <a:t>”更加随机吗</a:t>
            </a:r>
            <a:endParaRPr lang="en-US" altLang="zh-CN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F6F325-E39E-4A7D-9D57-AFC89860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060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CE5B5-3A6B-4A2F-9AEB-DA3AF7876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Appendix A</a:t>
            </a:r>
            <a:r>
              <a:rPr lang="zh-CN" altLang="en-US" dirty="0"/>
              <a:t>：</a:t>
            </a:r>
            <a:r>
              <a:rPr lang="ja-JP" altLang="en-US" dirty="0">
                <a:latin typeface="+mj-ea"/>
                <a:cs typeface="Dubai" panose="020B0604020202020204" pitchFamily="34" charset="-78"/>
              </a:rPr>
              <a:t>参考</a:t>
            </a:r>
            <a:r>
              <a:rPr lang="zh-CN" altLang="en-US" dirty="0">
                <a:latin typeface="+mj-ea"/>
                <a:cs typeface="Dubai" panose="020B0604020202020204" pitchFamily="34" charset="-78"/>
              </a:rPr>
              <a:t>资料</a:t>
            </a:r>
            <a:endParaRPr lang="ja-JP" altLang="en-US" dirty="0">
              <a:latin typeface="+mj-ea"/>
              <a:cs typeface="Dubai" panose="020B0604020202020204" pitchFamily="34" charset="-78"/>
            </a:endParaRP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113B3DDB-4F17-4FD5-9EC9-F0845A2EB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lang="zh-CN" altLang="en-US" dirty="0"/>
              <a:t>这种东西谁会去看啊</a:t>
            </a:r>
            <a:r>
              <a:rPr lang="en-US" altLang="zh-CN" dirty="0"/>
              <a:t>……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02495C-BA13-4250-B3F7-B6334B46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030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计算起源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数数和计时                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自然数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可列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</a:t>
                </a:r>
                <a:r>
                  <a:rPr lang="en-US" altLang="ja-JP" sz="1800" dirty="0">
                    <a:solidFill>
                      <a:schemeClr val="bg1">
                        <a:lumMod val="50000"/>
                      </a:schemeClr>
                    </a:solidFill>
                  </a:rPr>
                  <a:t>ℵ₀)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、模余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en-US" dirty="0"/>
                  <a:t>分数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比率</a:t>
                </a:r>
                <a:r>
                  <a:rPr lang="en-US" altLang="zh-CN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dirty="0"/>
                  <a:t>            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u="sng" dirty="0">
                    <a:solidFill>
                      <a:schemeClr val="bg1">
                        <a:lumMod val="50000"/>
                      </a:schemeClr>
                    </a:solidFill>
                  </a:rPr>
                  <a:t>有理数</a:t>
                </a:r>
                <a:r>
                  <a:rPr lang="en-US" altLang="zh-CN" sz="1800" u="sng" dirty="0">
                    <a:solidFill>
                      <a:schemeClr val="bg1">
                        <a:lumMod val="50000"/>
                      </a:schemeClr>
                    </a:solidFill>
                  </a:rPr>
                  <a:t>/</a:t>
                </a:r>
                <a:r>
                  <a:rPr lang="zh-CN" altLang="en-US" sz="1800" u="sng" dirty="0">
                    <a:solidFill>
                      <a:schemeClr val="bg1">
                        <a:lumMod val="50000"/>
                      </a:schemeClr>
                    </a:solidFill>
                  </a:rPr>
                  <a:t>无理数</a:t>
                </a:r>
                <a:endParaRPr lang="en-US" altLang="zh-CN" sz="1800" u="sng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en-US" dirty="0"/>
                  <a:t>欧几里得辗转相除     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算法，迭代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en-US" dirty="0"/>
                  <a:t>斐波拉契兔子            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动态规划</a:t>
                </a:r>
                <a:r>
                  <a:rPr lang="en-US" altLang="zh-CN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dp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、递归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en-US" dirty="0"/>
                  <a:t>整系数方程与</a:t>
                </a:r>
                <a:r>
                  <a:rPr lang="el-GR" altLang="ja-JP" dirty="0"/>
                  <a:t>π</a:t>
                </a:r>
                <a:r>
                  <a:rPr lang="zh-CN" altLang="en-US" dirty="0"/>
                  <a:t>         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u="sng" dirty="0">
                    <a:solidFill>
                      <a:schemeClr val="bg1">
                        <a:lumMod val="50000"/>
                      </a:schemeClr>
                    </a:solidFill>
                  </a:rPr>
                  <a:t>代数数</a:t>
                </a:r>
                <a:r>
                  <a:rPr lang="en-US" altLang="zh-CN" sz="1800" u="sng" dirty="0">
                    <a:solidFill>
                      <a:schemeClr val="bg1">
                        <a:lumMod val="50000"/>
                      </a:schemeClr>
                    </a:solidFill>
                  </a:rPr>
                  <a:t>/</a:t>
                </a:r>
                <a:r>
                  <a:rPr lang="zh-CN" altLang="en-US" sz="1800" u="sng" dirty="0">
                    <a:solidFill>
                      <a:schemeClr val="bg1">
                        <a:lumMod val="50000"/>
                      </a:schemeClr>
                    </a:solidFill>
                  </a:rPr>
                  <a:t>超越数</a:t>
                </a:r>
                <a:endParaRPr lang="en-US" altLang="zh-CN" sz="1800" u="sng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en-US" dirty="0"/>
                  <a:t>微积分                       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符号计算、局部化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无理数</m:t>
                        </m:r>
                      </m:e>
                      <m:sup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无理数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有理数</m:t>
                    </m:r>
                  </m:oMath>
                </a14:m>
                <a:r>
                  <a:rPr lang="zh-CN" altLang="en-US" dirty="0"/>
                  <a:t>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排中律，非构造性证明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en-US" dirty="0"/>
                  <a:t>图灵机序列                               </a:t>
                </a:r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u="sng" dirty="0">
                    <a:solidFill>
                      <a:schemeClr val="bg1">
                        <a:lumMod val="50000"/>
                      </a:schemeClr>
                    </a:solidFill>
                  </a:rPr>
                  <a:t>可计算数</a:t>
                </a:r>
                <a:endParaRPr lang="en-US" altLang="zh-CN" sz="1800" u="sng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计算 ≈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数学？逻辑？形式语言？</a:t>
                </a:r>
                <a:r>
                  <a:rPr lang="en-US" altLang="zh-CN" dirty="0"/>
                  <a:t>……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D06EF35-B9DC-4BF2-A1BC-0934D1B9E8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2176AF43-32CA-4A19-AD81-C4D8AC68A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530334"/>
            <a:ext cx="1676400" cy="2028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0817D38-D089-4955-9229-A29CF7462DE0}"/>
              </a:ext>
            </a:extLst>
          </p:cNvPr>
          <p:cNvSpPr/>
          <p:nvPr/>
        </p:nvSpPr>
        <p:spPr>
          <a:xfrm>
            <a:off x="9809317" y="4778789"/>
            <a:ext cx="1412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Diophantus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75EA4D-4E54-4331-8375-EFEA407B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946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CE5B5-3A6B-4A2F-9AEB-DA3AF787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万恶的科普</a:t>
            </a:r>
            <a:endParaRPr lang="en-US" altLang="zh-CN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B4D9DF-0309-47BE-B9BD-361B347D2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数学运算的机器实现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https://www.zhihu.com/question/21914131/answer/20787104</a:t>
            </a:r>
            <a:endParaRPr lang="en-US" altLang="zh-CN" dirty="0"/>
          </a:p>
          <a:p>
            <a:r>
              <a:rPr lang="zh-CN" altLang="en-US" dirty="0"/>
              <a:t>玻璃神经网络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https://cloud.tencent.com/developer/news/410331</a:t>
            </a:r>
            <a:endParaRPr lang="en-US" altLang="zh-CN" dirty="0"/>
          </a:p>
          <a:p>
            <a:r>
              <a:rPr lang="en-US" altLang="zh-CN" dirty="0"/>
              <a:t>Bloch</a:t>
            </a:r>
            <a:r>
              <a:rPr lang="zh-CN" altLang="en-US" dirty="0"/>
              <a:t>球</a:t>
            </a:r>
            <a:endParaRPr lang="en-US" altLang="zh-CN" dirty="0"/>
          </a:p>
          <a:p>
            <a:pPr lvl="1"/>
            <a:r>
              <a:rPr lang="en-US" altLang="zh-CN" dirty="0">
                <a:hlinkClick r:id="rId5"/>
              </a:rPr>
              <a:t>https://baike.baidu.com/item/%E9%87%8F%E5%AD%90%E4%BD%8D%E5%85%83/735200</a:t>
            </a:r>
            <a:endParaRPr lang="en-US" altLang="zh-CN" dirty="0"/>
          </a:p>
          <a:p>
            <a:r>
              <a:rPr lang="zh-CN" altLang="en-US" dirty="0"/>
              <a:t>退相干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r>
              <a:rPr lang="en-US" altLang="zh-CN" dirty="0">
                <a:hlinkClick r:id="rId6"/>
              </a:rPr>
              <a:t>https://www.zhihu.com/question/313273016/answer/682904065</a:t>
            </a:r>
            <a:endParaRPr lang="en-US" altLang="zh-CN" dirty="0"/>
          </a:p>
          <a:p>
            <a:r>
              <a:rPr lang="zh-CN" altLang="en-US" dirty="0"/>
              <a:t>中科大郭光灿的量子信息公开课和综述</a:t>
            </a:r>
            <a:endParaRPr lang="en-US" altLang="zh-CN" dirty="0"/>
          </a:p>
          <a:p>
            <a:pPr lvl="1"/>
            <a:r>
              <a:rPr lang="en-US" altLang="zh-CN" dirty="0">
                <a:hlinkClick r:id="rId7"/>
              </a:rPr>
              <a:t>https://www.bilibili.com/video/av49954334</a:t>
            </a:r>
            <a:endParaRPr lang="en-US" altLang="zh-CN" dirty="0"/>
          </a:p>
          <a:p>
            <a:pPr lvl="1"/>
            <a:r>
              <a:rPr lang="en-US" altLang="zh-CN" dirty="0">
                <a:hlinkClick r:id="rId8"/>
              </a:rPr>
              <a:t>https://xueshu.baidu.com/usercenter/paper/show?paperid=c14bfb2935a437446fddae24fdd8b975</a:t>
            </a:r>
            <a:endParaRPr lang="en-US" altLang="zh-CN" dirty="0"/>
          </a:p>
          <a:p>
            <a:r>
              <a:rPr lang="zh-CN" altLang="en-US" dirty="0"/>
              <a:t>贝尔态及其制备方法</a:t>
            </a:r>
            <a:endParaRPr lang="en-US" altLang="zh-CN" dirty="0"/>
          </a:p>
          <a:p>
            <a:pPr lvl="1"/>
            <a:r>
              <a:rPr lang="en-US" altLang="ja-JP" dirty="0">
                <a:hlinkClick r:id="rId9"/>
              </a:rPr>
              <a:t>https://blog.csdn.net/m0_37622530/article/details/82991134</a:t>
            </a:r>
            <a:endParaRPr lang="en-US" altLang="ja-JP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90A7F4-2F3E-4110-A987-D71E92FC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205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CE5B5-3A6B-4A2F-9AEB-DA3AF787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智障的论文</a:t>
            </a:r>
            <a:endParaRPr lang="en-US" altLang="zh-CN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B4D9DF-0309-47BE-B9BD-361B347D2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量子不可克隆定理及其证明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https://www.qtumist.com/post/1380</a:t>
            </a:r>
            <a:endParaRPr lang="en-US" altLang="zh-CN" dirty="0"/>
          </a:p>
          <a:p>
            <a:r>
              <a:rPr lang="zh-CN" altLang="en-US" dirty="0"/>
              <a:t>中科大郭光灿和南大马小松的波粒叠加</a:t>
            </a:r>
            <a:r>
              <a:rPr lang="en-US" altLang="zh-CN" dirty="0"/>
              <a:t>-</a:t>
            </a:r>
            <a:r>
              <a:rPr lang="zh-CN" altLang="en-US" dirty="0"/>
              <a:t>延迟选择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https://arxiv.org/pdf/1204.5304.pdf </a:t>
            </a:r>
          </a:p>
          <a:p>
            <a:pPr lvl="1"/>
            <a:r>
              <a:rPr lang="en-US" altLang="zh-CN" dirty="0">
                <a:hlinkClick r:id="rId3"/>
              </a:rPr>
              <a:t>https://arxiv.org/abs/1907.04159v1</a:t>
            </a:r>
            <a:endParaRPr lang="en-US" altLang="zh-CN" dirty="0"/>
          </a:p>
          <a:p>
            <a:r>
              <a:rPr lang="en-US" altLang="zh-CN" dirty="0"/>
              <a:t>Grover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https://arxiv.org/pdf/quant-ph/0005055.pdf</a:t>
            </a:r>
            <a:endParaRPr lang="en-US" altLang="zh-CN" dirty="0"/>
          </a:p>
          <a:p>
            <a:pPr lvl="1"/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https://arxiv.org/pdf/2001.06316.pdf</a:t>
            </a:r>
            <a:endParaRPr lang="en-US" altLang="zh-CN" dirty="0"/>
          </a:p>
          <a:p>
            <a:r>
              <a:rPr lang="en-US" altLang="ja-JP" dirty="0"/>
              <a:t>Urmila Mahadev</a:t>
            </a:r>
            <a:r>
              <a:rPr lang="zh-CN" altLang="en-US" dirty="0"/>
              <a:t>的量子计算验证</a:t>
            </a:r>
            <a:endParaRPr lang="en-US" altLang="zh-CN" dirty="0"/>
          </a:p>
          <a:p>
            <a:pPr lvl="1"/>
            <a:r>
              <a:rPr lang="en-US" altLang="zh-CN" dirty="0">
                <a:hlinkClick r:id="rId6"/>
              </a:rPr>
              <a:t>https://xw.qq.com/cmsid/20181009A1W2RT00</a:t>
            </a:r>
            <a:endParaRPr lang="en-US" altLang="zh-CN" dirty="0"/>
          </a:p>
          <a:p>
            <a:pPr lvl="1"/>
            <a:r>
              <a:rPr lang="en-US" altLang="zh-CN" dirty="0">
                <a:hlinkClick r:id="rId7"/>
              </a:rPr>
              <a:t>https://arxiv.org/abs/1804.01082</a:t>
            </a:r>
            <a:endParaRPr lang="en-US" altLang="zh-CN" sz="280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6C44F2-2BF1-4AA7-B55B-41A24A7F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035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CE5B5-3A6B-4A2F-9AEB-DA3AF787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对于民科批判的批判</a:t>
            </a:r>
            <a:endParaRPr lang="en-US" altLang="zh-CN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B4D9DF-0309-47BE-B9BD-361B347D2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黑屁不可克隆定理的</a:t>
            </a:r>
            <a:endParaRPr lang="en-US" altLang="zh-CN" sz="2800" dirty="0"/>
          </a:p>
          <a:p>
            <a:pPr lvl="1"/>
            <a:r>
              <a:rPr lang="en-US" altLang="zh-CN" dirty="0">
                <a:hlinkClick r:id="rId3"/>
              </a:rPr>
              <a:t>http://www.doc88.com/p-6803897986137.html</a:t>
            </a:r>
            <a:endParaRPr lang="en-US" altLang="zh-CN" dirty="0"/>
          </a:p>
          <a:p>
            <a:r>
              <a:rPr lang="zh-CN" altLang="en-US" sz="2800" dirty="0"/>
              <a:t>黑屁隐形传态的</a:t>
            </a:r>
            <a:endParaRPr lang="en-US" altLang="zh-CN" sz="2800" dirty="0"/>
          </a:p>
          <a:p>
            <a:pPr lvl="1"/>
            <a:r>
              <a:rPr lang="en-US" altLang="zh-CN" dirty="0">
                <a:hlinkClick r:id="rId4"/>
              </a:rPr>
              <a:t>https://zhuanlan.zhihu.com/p/82667986</a:t>
            </a:r>
            <a:endParaRPr lang="en-US" altLang="zh-CN" dirty="0"/>
          </a:p>
          <a:p>
            <a:r>
              <a:rPr lang="zh-CN" altLang="en-US" dirty="0"/>
              <a:t>没有信息就编造信息来说话的实在论者</a:t>
            </a:r>
            <a:endParaRPr lang="en-US" altLang="zh-CN" dirty="0"/>
          </a:p>
          <a:p>
            <a:pPr lvl="1"/>
            <a:r>
              <a:rPr lang="en-US" altLang="zh-CN" dirty="0">
                <a:hlinkClick r:id="rId5"/>
              </a:rPr>
              <a:t>https://baijiahao.baidu.com/s?id=1639947514523796008</a:t>
            </a:r>
            <a:endParaRPr lang="en-US" altLang="zh-CN" dirty="0"/>
          </a:p>
          <a:p>
            <a:r>
              <a:rPr lang="zh-CN" altLang="en-US" dirty="0"/>
              <a:t>不喜欢热力学第二定律的</a:t>
            </a:r>
            <a:endParaRPr lang="en-US" altLang="zh-CN" dirty="0"/>
          </a:p>
          <a:p>
            <a:pPr lvl="1"/>
            <a:r>
              <a:rPr lang="en-US" altLang="zh-CN" dirty="0">
                <a:hlinkClick r:id="rId6"/>
              </a:rPr>
              <a:t>https://www.sohu.com/a/295970181_100180542</a:t>
            </a:r>
            <a:endParaRPr lang="en-US" altLang="zh-CN" dirty="0"/>
          </a:p>
          <a:p>
            <a:endParaRPr lang="en-US" altLang="zh-CN" dirty="0">
              <a:hlinkClick r:id="rId7"/>
            </a:endParaRPr>
          </a:p>
          <a:p>
            <a:r>
              <a:rPr lang="zh-CN" altLang="en-US" dirty="0"/>
              <a:t>都</a:t>
            </a:r>
            <a:r>
              <a:rPr lang="en-US" altLang="zh-CN" dirty="0"/>
              <a:t>8102</a:t>
            </a:r>
            <a:r>
              <a:rPr lang="zh-CN" altLang="en-US" dirty="0"/>
              <a:t>年了怎么还有黑屁微积分的</a:t>
            </a:r>
            <a:endParaRPr lang="en-US" altLang="zh-CN" dirty="0">
              <a:hlinkClick r:id="rId7"/>
            </a:endParaRPr>
          </a:p>
          <a:p>
            <a:pPr lvl="1"/>
            <a:r>
              <a:rPr lang="en-US" altLang="zh-CN" dirty="0">
                <a:hlinkClick r:id="rId7"/>
              </a:rPr>
              <a:t>https://wenku.baidu.com/view/1da252e2b4daa58da1114a4b.html</a:t>
            </a:r>
            <a:endParaRPr lang="en-US" altLang="zh-CN" dirty="0"/>
          </a:p>
          <a:p>
            <a:pPr lvl="1"/>
            <a:r>
              <a:rPr lang="zh-CN" altLang="en-US" dirty="0"/>
              <a:t>我寻思有没有人论证数字电路和微机原理是错的（</a:t>
            </a:r>
            <a:endParaRPr lang="en-US" altLang="zh-CN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46A9C3-A6A1-4C06-BED5-DF73291C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244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46627-8D29-4E26-B77F-21D856DEB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Appendix B</a:t>
            </a:r>
            <a:r>
              <a:rPr lang="zh-CN" altLang="en-US" dirty="0"/>
              <a:t>：参考答案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AEDD71-524C-4642-AABC-129855E45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r>
              <a:rPr lang="zh-CN" altLang="en-US" dirty="0"/>
              <a:t>大概是对的叭</a:t>
            </a:r>
            <a:r>
              <a:rPr lang="en-US" altLang="zh-CN" dirty="0"/>
              <a:t>……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AFB89A-1452-456F-9132-258423B6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200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88A417-2AD6-4694-BFB1-9A8AECE6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hlinkClick r:id="rId2" action="ppaction://hlinksldjump"/>
              </a:rPr>
              <a:t>Ex0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1D089A-A09E-43BE-9E60-D59D313A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不可满足</a:t>
            </a:r>
            <a:endParaRPr kumimoji="1" lang="en-US" altLang="zh-CN" dirty="0"/>
          </a:p>
          <a:p>
            <a:r>
              <a:rPr kumimoji="1" lang="zh-CN" altLang="en-US" dirty="0"/>
              <a:t>思路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符号化简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求反函数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逐个</a:t>
            </a:r>
            <a:r>
              <a:rPr lang="zh-CN" altLang="en-US" dirty="0"/>
              <a:t>满足</a:t>
            </a:r>
            <a:r>
              <a:rPr kumimoji="1" lang="zh-CN" altLang="en-US" dirty="0"/>
              <a:t>子式</a:t>
            </a:r>
            <a:endParaRPr kumimoji="1" lang="en-US" altLang="zh-CN" dirty="0"/>
          </a:p>
          <a:p>
            <a:pPr lvl="2"/>
            <a:r>
              <a:rPr lang="zh-CN" altLang="en-US" dirty="0"/>
              <a:t>先满足</a:t>
            </a:r>
            <a:r>
              <a:rPr lang="en-US" altLang="zh-CN" dirty="0"/>
              <a:t>y1</a:t>
            </a:r>
            <a:r>
              <a:rPr lang="zh-CN" altLang="en-US" dirty="0"/>
              <a:t>，必有 </a:t>
            </a:r>
            <a:r>
              <a:rPr lang="en-US" altLang="zh-CN" dirty="0"/>
              <a:t>x2 = ~x4</a:t>
            </a:r>
          </a:p>
          <a:p>
            <a:pPr lvl="2"/>
            <a:r>
              <a:rPr lang="zh-CN" altLang="en-US" dirty="0"/>
              <a:t>再满足</a:t>
            </a:r>
            <a:r>
              <a:rPr lang="en-US" altLang="zh-CN" dirty="0"/>
              <a:t>y3</a:t>
            </a:r>
            <a:r>
              <a:rPr lang="zh-CN" altLang="en-US" dirty="0"/>
              <a:t>，必有 </a:t>
            </a:r>
            <a:r>
              <a:rPr lang="en-US" altLang="zh-CN" dirty="0"/>
              <a:t>x1 = x3 = 1</a:t>
            </a:r>
          </a:p>
          <a:p>
            <a:pPr lvl="2"/>
            <a:r>
              <a:rPr lang="zh-CN" altLang="en-US" dirty="0"/>
              <a:t>发现无法满足</a:t>
            </a:r>
            <a:r>
              <a:rPr lang="en-US" altLang="zh-CN" dirty="0"/>
              <a:t>y2</a:t>
            </a:r>
          </a:p>
          <a:p>
            <a:pPr lvl="1"/>
            <a:r>
              <a:rPr kumimoji="1" lang="zh-CN" altLang="en-US" dirty="0"/>
              <a:t>穷举赋值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抽样猜测</a:t>
            </a:r>
            <a:endParaRPr kumimoji="1" lang="en-US" altLang="zh-CN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9575B3-0B03-4803-836E-CC322D62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231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88A417-2AD6-4694-BFB1-9A8AECE6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hlinkClick r:id="rId2" action="ppaction://hlinksldjump"/>
              </a:rPr>
              <a:t>Ex</a:t>
            </a:r>
            <a:r>
              <a:rPr lang="en-US" altLang="zh-CN" dirty="0">
                <a:hlinkClick r:id="rId2" action="ppaction://hlinksldjump"/>
              </a:rPr>
              <a:t>1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1D089A-A09E-43BE-9E60-D59D313AB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基数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、常数或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/>
                  <a:t>问题</a:t>
                </a:r>
                <a:endParaRPr kumimoji="1" lang="en-US" altLang="zh-CN" dirty="0"/>
              </a:p>
              <a:p>
                <a:pPr lvl="1"/>
                <a:r>
                  <a:rPr lang="en-US" altLang="zh-CN" dirty="0"/>
                  <a:t>EVAL</a:t>
                </a:r>
                <a:r>
                  <a:rPr lang="zh-CN" altLang="en-US" dirty="0"/>
                  <a:t>：对于给定赋值如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=(1,1,0,1)</m:t>
                    </m:r>
                  </m:oMath>
                </a14:m>
                <a:r>
                  <a:rPr lang="zh-CN" altLang="en-US" dirty="0"/>
                  <a:t>，计算公式的真值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SAT</a:t>
                </a:r>
                <a:r>
                  <a:rPr lang="zh-CN" altLang="en-US" dirty="0"/>
                  <a:t>：原题就是</a:t>
                </a:r>
                <a:r>
                  <a:rPr lang="en-US" altLang="zh-CN" dirty="0"/>
                  <a:t>NPC</a:t>
                </a:r>
                <a:r>
                  <a:rPr lang="zh-CN" altLang="en-US" dirty="0"/>
                  <a:t>问题</a:t>
                </a:r>
                <a:endParaRPr lang="en-US" altLang="zh-CN" dirty="0"/>
              </a:p>
              <a:p>
                <a:pPr lvl="1"/>
                <a:r>
                  <a:rPr lang="en-US" altLang="zh-CN" dirty="0" err="1"/>
                  <a:t>Σp</a:t>
                </a:r>
                <a:r>
                  <a:rPr lang="en-US" altLang="zh-CN" dirty="0"/>
                  <a:t>[3]-SAT</a:t>
                </a:r>
                <a:r>
                  <a:rPr lang="zh-CN" altLang="en-US" dirty="0"/>
                  <a:t>：将公式量化为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’=∃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，问可满足性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1D089A-A09E-43BE-9E60-D59D313AB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FEE198-F6D6-42C0-BAE1-73A9081E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506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88A417-2AD6-4694-BFB1-9A8AECE6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hlinkClick r:id="rId3" action="ppaction://hlinksldjump"/>
              </a:rPr>
              <a:t>Ex</a:t>
            </a:r>
            <a:r>
              <a:rPr lang="en-US" altLang="zh-CN" dirty="0">
                <a:hlinkClick r:id="rId3" action="ppaction://hlinksldjump"/>
              </a:rPr>
              <a:t>2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1D089A-A09E-43BE-9E60-D59D313AB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模型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递归函数</a:t>
                </a:r>
                <a:endParaRPr lang="es-ES" altLang="zh-CN" dirty="0"/>
              </a:p>
              <a:p>
                <a:pPr lvl="2">
                  <a:lnSpc>
                    <a:spcPct val="80000"/>
                  </a:lnSpc>
                </a:pPr>
                <a:r>
                  <a:rPr kumimoji="0" lang="es-ES" altLang="zh-CN" dirty="0">
                    <a:latin typeface="Arial Unicode MS"/>
                  </a:rPr>
                  <a:t>add(x,0) = P[1,1</a:t>
                </a:r>
                <a:r>
                  <a:rPr kumimoji="0" lang="en-US" altLang="zh-CN" dirty="0">
                    <a:latin typeface="Arial Unicode MS"/>
                  </a:rPr>
                  <a:t>]</a:t>
                </a:r>
                <a:r>
                  <a:rPr kumimoji="0" lang="es-ES" altLang="zh-CN" dirty="0">
                    <a:latin typeface="Arial Unicode MS"/>
                  </a:rPr>
                  <a:t>(x)</a:t>
                </a:r>
                <a:r>
                  <a:rPr kumimoji="0" lang="zh-CN" altLang="en-US" dirty="0">
                    <a:latin typeface="Arial Unicode MS"/>
                  </a:rPr>
                  <a:t>，</a:t>
                </a:r>
                <a:r>
                  <a:rPr kumimoji="0" lang="es-ES" altLang="zh-CN" dirty="0">
                    <a:latin typeface="Arial Unicode MS"/>
                  </a:rPr>
                  <a:t>add(x,y+1) = (x+y)+1 = S(P[3,3](x,y,add(x,y)))</a:t>
                </a:r>
              </a:p>
              <a:p>
                <a:pPr lvl="2">
                  <a:lnSpc>
                    <a:spcPct val="80000"/>
                  </a:lnSpc>
                </a:pPr>
                <a:r>
                  <a:rPr lang="zh-CN" altLang="en-US" dirty="0"/>
                  <a:t>即：</a:t>
                </a:r>
                <a:r>
                  <a:rPr kumimoji="0" lang="es-ES" altLang="zh-CN" dirty="0">
                    <a:latin typeface="Arial Unicode MS"/>
                  </a:rPr>
                  <a:t>add = Prim[P[1,1],Comp</a:t>
                </a:r>
                <a:r>
                  <a:rPr kumimoji="0" lang="en-US" altLang="zh-CN" dirty="0">
                    <a:latin typeface="Arial Unicode MS"/>
                  </a:rPr>
                  <a:t>[</a:t>
                </a:r>
                <a:r>
                  <a:rPr kumimoji="0" lang="es-ES" altLang="zh-CN" dirty="0">
                    <a:latin typeface="Arial Unicode MS"/>
                  </a:rPr>
                  <a:t>S,P[3,3]]]</a:t>
                </a:r>
              </a:p>
              <a:p>
                <a:pPr lvl="1"/>
                <a:r>
                  <a:rPr lang="en-US" altLang="zh-CN" dirty="0"/>
                  <a:t>λ</a:t>
                </a:r>
                <a:r>
                  <a:rPr lang="zh-CN" altLang="en-US" dirty="0"/>
                  <a:t>演算</a:t>
                </a:r>
                <a:endParaRPr lang="en-US" altLang="zh-CN" dirty="0"/>
              </a:p>
              <a:p>
                <a:pPr lvl="2"/>
                <a:r>
                  <a:rPr kumimoji="0" lang="en-US" altLang="ja-JP" dirty="0">
                    <a:latin typeface="Arial Unicode MS"/>
                  </a:rPr>
                  <a:t>(</a:t>
                </a:r>
                <a:r>
                  <a:rPr kumimoji="0" lang="ja-JP" altLang="ja-JP" dirty="0">
                    <a:latin typeface="Arial Unicode MS"/>
                  </a:rPr>
                  <a:t>λ</a:t>
                </a:r>
                <a:r>
                  <a:rPr kumimoji="0" lang="en-US" altLang="ja-JP" dirty="0">
                    <a:latin typeface="Arial Unicode MS"/>
                  </a:rPr>
                  <a:t>y. x)(</a:t>
                </a:r>
                <a:r>
                  <a:rPr kumimoji="0" lang="ja-JP" altLang="ja-JP" dirty="0">
                    <a:latin typeface="Arial Unicode MS"/>
                  </a:rPr>
                  <a:t>(λx. x x) (λx. x x)</a:t>
                </a:r>
                <a:r>
                  <a:rPr kumimoji="0" lang="en-US" altLang="ja-JP" dirty="0">
                    <a:latin typeface="Arial Unicode MS"/>
                  </a:rPr>
                  <a:t>)</a:t>
                </a:r>
                <a:endParaRPr kumimoji="0" lang="ja-JP" altLang="ja-JP" dirty="0">
                  <a:latin typeface="Arial Unicode MS"/>
                </a:endParaRPr>
              </a:p>
              <a:p>
                <a:pPr lvl="1"/>
                <a:r>
                  <a:rPr lang="zh-CN" altLang="en-US" dirty="0"/>
                  <a:t>图灵机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加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除是图灵可计算的、</a:t>
                </a:r>
                <a:r>
                  <a:rPr lang="en-US" altLang="zh-CN" dirty="0"/>
                  <a:t>Σ</a:t>
                </a:r>
                <a:r>
                  <a:rPr lang="zh-CN" altLang="en-US" dirty="0"/>
                  <a:t>算子用死循环迭代模拟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Brainfuck</a:t>
                </a:r>
              </a:p>
              <a:p>
                <a:pPr lvl="2">
                  <a:lnSpc>
                    <a:spcPct val="80000"/>
                  </a:lnSpc>
                </a:pPr>
                <a:r>
                  <a:rPr kumimoji="0" lang="en-US" altLang="zh-CN" dirty="0">
                    <a:latin typeface="Arial Unicode MS"/>
                  </a:rPr>
                  <a:t>[-&gt;+&gt;+&lt;&lt;]&gt;&gt;[-&lt;&lt;+&gt;&gt;]      </a:t>
                </a:r>
                <a:r>
                  <a:rPr kumimoji="0" lang="en-US" altLang="zh-CN" sz="180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</a:rPr>
                  <a:t>// </a:t>
                </a:r>
                <a:r>
                  <a:rPr kumimoji="0" lang="zh-CN" altLang="en-US" sz="1800" dirty="0">
                    <a:solidFill>
                      <a:schemeClr val="bg1">
                        <a:lumMod val="50000"/>
                      </a:schemeClr>
                    </a:solidFill>
                    <a:latin typeface="Arial Unicode MS"/>
                  </a:rPr>
                  <a:t>在右边拷贝两份，再把第二份移动回去</a:t>
                </a:r>
                <a:endParaRPr kumimoji="0" lang="en-US" altLang="zh-CN" sz="1800" dirty="0">
                  <a:solidFill>
                    <a:schemeClr val="bg1">
                      <a:lumMod val="50000"/>
                    </a:schemeClr>
                  </a:solidFill>
                  <a:latin typeface="Arial Unicode MS"/>
                </a:endParaRPr>
              </a:p>
              <a:p>
                <a:r>
                  <a:rPr lang="zh-CN" altLang="en-US" dirty="0"/>
                  <a:t>机器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如图；</a:t>
                </a:r>
                <a:r>
                  <a:rPr lang="en-US" altLang="zh-CN" dirty="0"/>
                  <a:t>A = x1x2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B = x3x4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S = y3y2y1</a:t>
                </a:r>
              </a:p>
              <a:p>
                <a:pPr lvl="2">
                  <a:lnSpc>
                    <a:spcPct val="80000"/>
                  </a:lnSpc>
                </a:pPr>
                <a:endParaRPr kumimoji="0" lang="en-US" altLang="zh-CN" dirty="0">
                  <a:solidFill>
                    <a:schemeClr val="bg1">
                      <a:lumMod val="50000"/>
                    </a:schemeClr>
                  </a:solidFill>
                  <a:latin typeface="Arial Unicode MS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1D089A-A09E-43BE-9E60-D59D313AB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4"/>
                <a:ext cx="10515600" cy="5032376"/>
              </a:xfrm>
              <a:blipFill>
                <a:blip r:embed="rId4"/>
                <a:stretch>
                  <a:fillRect l="-1043" t="-2179" b="-21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9CA3B127-A446-43B7-98B3-934FBA63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877" y="2949100"/>
            <a:ext cx="2144515" cy="2818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6C4289F-8F23-4437-BC98-404CE21A35ED}"/>
              </a:ext>
            </a:extLst>
          </p:cNvPr>
          <p:cNvSpPr/>
          <p:nvPr/>
        </p:nvSpPr>
        <p:spPr>
          <a:xfrm>
            <a:off x="9233055" y="596394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串行进位</a:t>
            </a:r>
            <a:r>
              <a:rPr lang="zh-CN" altLang="en-US" dirty="0"/>
              <a:t>两位加法器</a:t>
            </a:r>
            <a:endParaRPr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DF445B55-8DA7-4B52-8AE8-505500AE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1953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88A417-2AD6-4694-BFB1-9A8AECE6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hlinkClick r:id="rId3" action="ppaction://hlinksldjump"/>
              </a:rPr>
              <a:t>Ex</a:t>
            </a:r>
            <a:r>
              <a:rPr lang="en-US" altLang="zh-CN" dirty="0">
                <a:hlinkClick r:id="rId3" action="ppaction://hlinksldjump"/>
              </a:rPr>
              <a:t>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1D089A-A09E-43BE-9E60-D59D313AB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矩阵计算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四个</a:t>
                </a:r>
                <a:r>
                  <a:rPr lang="en-US" altLang="zh-CN" dirty="0"/>
                  <a:t>Bell</a:t>
                </a:r>
                <a:r>
                  <a:rPr lang="zh-CN" altLang="en-US" dirty="0"/>
                  <a:t>态列向量组成方阵，证明满秩即可；直接反解出计算基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酉性：直接计算</a:t>
                </a:r>
                <a:r>
                  <a:rPr lang="en-US" altLang="zh-CN" dirty="0"/>
                  <a:t>UU’</a:t>
                </a:r>
                <a:r>
                  <a:rPr lang="zh-CN" altLang="en-US" dirty="0"/>
                  <a:t>；</a:t>
                </a:r>
                <a:r>
                  <a:rPr lang="en-US" altLang="zh-CN" dirty="0"/>
                  <a:t>Hermit</a:t>
                </a:r>
                <a:r>
                  <a:rPr lang="zh-CN" altLang="en-US" dirty="0"/>
                  <a:t>性：观察即得主对角线共轭对称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+−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 (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)(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/ 2</m:t>
                    </m:r>
                  </m:oMath>
                </a14:m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</a:rPr>
                  <a:t>                          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符号形式</a:t>
                </a:r>
                <a:endParaRPr lang="en-US" altLang="zh-CN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ja-JP" dirty="0">
                    <a:latin typeface="Cambria Math" panose="02040503050406030204" pitchFamily="18" charset="0"/>
                  </a:rPr>
                  <a:t>               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type m:val="skw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type m:val="skw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,−</m:t>
                    </m:r>
                    <m:f>
                      <m:fPr>
                        <m:type m:val="skw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)′</m:t>
                    </m:r>
                  </m:oMath>
                </a14:m>
                <a:r>
                  <a:rPr lang="en-US" altLang="ja-JP" dirty="0">
                    <a:latin typeface="Cambria Math" panose="02040503050406030204" pitchFamily="18" charset="0"/>
                  </a:rPr>
                  <a:t>                                         </a:t>
                </a:r>
                <a:r>
                  <a:rPr lang="en-US" altLang="ja-JP" sz="1800" dirty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矩阵形式</a:t>
                </a:r>
                <a:endParaRPr lang="en-US" altLang="ja-JP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dirty="0"/>
                  <a:t>模拟经典门</a:t>
                </a:r>
                <a:endParaRPr lang="en-US" altLang="zh-CN" dirty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1D089A-A09E-43BE-9E60-D59D313AB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25DC7CA6-8001-4472-BB13-AE01F1293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546" y="4676622"/>
            <a:ext cx="2324100" cy="1476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C32A71-9F8B-4CD6-906C-EE9C544A3824}"/>
              </a:ext>
            </a:extLst>
          </p:cNvPr>
          <p:cNvSpPr/>
          <p:nvPr/>
        </p:nvSpPr>
        <p:spPr>
          <a:xfrm>
            <a:off x="5447074" y="6271566"/>
            <a:ext cx="146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qAND</a:t>
            </a:r>
            <a:r>
              <a:rPr lang="zh-CN" altLang="en-US" dirty="0"/>
              <a:t>门</a:t>
            </a:r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5F567C2-042B-4A22-A250-12EFC62D5C49}"/>
              </a:ext>
            </a:extLst>
          </p:cNvPr>
          <p:cNvSpPr/>
          <p:nvPr/>
        </p:nvSpPr>
        <p:spPr>
          <a:xfrm>
            <a:off x="2199973" y="6271566"/>
            <a:ext cx="146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qNOT</a:t>
            </a:r>
            <a:r>
              <a:rPr lang="zh-CN" altLang="en-US" dirty="0"/>
              <a:t>门</a:t>
            </a:r>
            <a:endParaRPr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C3D7F40-3C61-4BA4-9D00-01003BA26952}"/>
              </a:ext>
            </a:extLst>
          </p:cNvPr>
          <p:cNvSpPr/>
          <p:nvPr/>
        </p:nvSpPr>
        <p:spPr>
          <a:xfrm>
            <a:off x="9050594" y="6246193"/>
            <a:ext cx="1465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qOR</a:t>
            </a:r>
            <a:r>
              <a:rPr lang="zh-CN" altLang="en-US" dirty="0"/>
              <a:t>门</a:t>
            </a:r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A768FD2-8D5C-4031-83B0-89F138583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1728" y="4771873"/>
            <a:ext cx="3228975" cy="1285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4C8AFF2-0AC9-47BC-9DBC-9D722CE30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859" y="4827435"/>
            <a:ext cx="2185389" cy="1325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6CC34DE4-66D6-4653-A5BE-639C1B36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790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88A417-2AD6-4694-BFB1-9A8AECE6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hlinkClick r:id="rId2" action="ppaction://hlinksldjump"/>
              </a:rPr>
              <a:t>Ex</a:t>
            </a:r>
            <a:r>
              <a:rPr lang="en-US" altLang="zh-CN" dirty="0">
                <a:hlinkClick r:id="rId2" action="ppaction://hlinksldjump"/>
              </a:rPr>
              <a:t>3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1D089A-A09E-43BE-9E60-D59D313AB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量子线路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产生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对照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</m:oMath>
                </a14:m>
                <a:r>
                  <a:rPr lang="zh-CN" altLang="en-US" dirty="0"/>
                  <a:t>计算可知，若初态为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/>
                  <a:t>则输出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因此用一个非门翻转第二个量子比特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dirty="0"/>
                  <a:t>即可</a:t>
                </a:r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产生</a:t>
                </a:r>
                <a:r>
                  <a:rPr lang="en-US" altLang="zh-CN" dirty="0"/>
                  <a:t>4bit</a:t>
                </a:r>
                <a:r>
                  <a:rPr lang="zh-CN" altLang="en-US" dirty="0"/>
                  <a:t>量子随机数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对照产生一个随机比特的线路可知，并排四套即可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因此直接将四个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门张量积起来组成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11D089A-A09E-43BE-9E60-D59D313AB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EF4EA227-D78B-4557-95CF-4645A54E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311" y="1592365"/>
            <a:ext cx="3857625" cy="13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5EAF71A-6B72-44C3-BC45-AFCE7DCD2F24}"/>
                  </a:ext>
                </a:extLst>
              </p:cNvPr>
              <p:cNvSpPr/>
              <p:nvPr/>
            </p:nvSpPr>
            <p:spPr>
              <a:xfrm>
                <a:off x="8411355" y="3113544"/>
                <a:ext cx="2989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r>
                  <a:rPr lang="zh-CN" altLang="en-US" dirty="0"/>
                  <a:t>制作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量子线路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35EAF71A-6B72-44C3-BC45-AFCE7DCD2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355" y="3113544"/>
                <a:ext cx="2989536" cy="369332"/>
              </a:xfrm>
              <a:prstGeom prst="rect">
                <a:avLst/>
              </a:prstGeom>
              <a:blipFill>
                <a:blip r:embed="rId5"/>
                <a:stretch>
                  <a:fillRect l="-1837" t="-10000" r="-1224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53D368AF-D8AC-4020-B8E6-2363B2220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355" y="3816568"/>
            <a:ext cx="3080651" cy="2072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42AB01-7822-46CD-8F60-717AA46D8F1C}"/>
              </a:ext>
            </a:extLst>
          </p:cNvPr>
          <p:cNvSpPr/>
          <p:nvPr/>
        </p:nvSpPr>
        <p:spPr>
          <a:xfrm>
            <a:off x="8487176" y="602522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产生</a:t>
            </a:r>
            <a:r>
              <a:rPr lang="en-US" altLang="zh-CN" dirty="0"/>
              <a:t>4bit</a:t>
            </a:r>
            <a:r>
              <a:rPr lang="zh-CN" altLang="en-US" dirty="0"/>
              <a:t>随机数的量子线路</a:t>
            </a:r>
            <a:endParaRPr lang="ja-JP" altLang="en-US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EAC687CC-7FDA-4BAB-A53B-055769F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070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3" action="ppaction://hlinksldjump"/>
              </a:rPr>
              <a:t>Ex4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零知识证明</a:t>
            </a:r>
            <a:endParaRPr lang="en-US" altLang="zh-CN" dirty="0"/>
          </a:p>
          <a:p>
            <a:pPr lvl="1"/>
            <a:r>
              <a:rPr lang="zh-CN" altLang="en-US" dirty="0"/>
              <a:t>图不同构问题</a:t>
            </a:r>
            <a:r>
              <a:rPr lang="en-US" altLang="zh-CN" dirty="0"/>
              <a:t>GNI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2"/>
            <a:r>
              <a:rPr lang="en-US" altLang="zh-CN" dirty="0"/>
              <a:t>Prover</a:t>
            </a:r>
            <a:r>
              <a:rPr lang="zh-CN" altLang="en-US" dirty="0"/>
              <a:t>和</a:t>
            </a:r>
            <a:r>
              <a:rPr lang="en-US" altLang="zh-CN" dirty="0"/>
              <a:t>Verifier</a:t>
            </a:r>
            <a:r>
              <a:rPr lang="zh-CN" altLang="en-US" dirty="0"/>
              <a:t>都能看到两个图</a:t>
            </a:r>
            <a:r>
              <a:rPr lang="en-US" altLang="zh-CN" dirty="0"/>
              <a:t>G</a:t>
            </a:r>
            <a:r>
              <a:rPr lang="zh-CN" altLang="en-US" dirty="0"/>
              <a:t>和</a:t>
            </a:r>
            <a:r>
              <a:rPr lang="en-US" altLang="zh-CN" dirty="0"/>
              <a:t>H</a:t>
            </a:r>
          </a:p>
          <a:p>
            <a:pPr lvl="2"/>
            <a:r>
              <a:rPr lang="zh-CN" altLang="en-US" dirty="0"/>
              <a:t>协议过程</a:t>
            </a:r>
            <a:endParaRPr lang="en-US" altLang="zh-CN" dirty="0"/>
          </a:p>
          <a:p>
            <a:pPr lvl="3"/>
            <a:r>
              <a:rPr lang="en-US" altLang="zh-CN" dirty="0"/>
              <a:t>Verifier</a:t>
            </a:r>
            <a:r>
              <a:rPr lang="zh-CN" altLang="en-US" dirty="0"/>
              <a:t>二选一任意生成一个</a:t>
            </a:r>
            <a:r>
              <a:rPr lang="en-US" altLang="zh-CN" dirty="0"/>
              <a:t>G</a:t>
            </a:r>
            <a:r>
              <a:rPr lang="zh-CN" altLang="en-US" dirty="0"/>
              <a:t>或者</a:t>
            </a:r>
            <a:r>
              <a:rPr lang="en-US" altLang="zh-CN" dirty="0"/>
              <a:t>H</a:t>
            </a:r>
            <a:r>
              <a:rPr lang="zh-CN" altLang="en-US" dirty="0"/>
              <a:t>的同构图</a:t>
            </a:r>
            <a:r>
              <a:rPr lang="en-US" altLang="zh-CN" dirty="0"/>
              <a:t>K</a:t>
            </a:r>
            <a:r>
              <a:rPr lang="zh-CN" altLang="en-US" dirty="0"/>
              <a:t>，发送给</a:t>
            </a:r>
            <a:r>
              <a:rPr lang="en-US" altLang="zh-CN" dirty="0"/>
              <a:t>Prover</a:t>
            </a:r>
          </a:p>
          <a:p>
            <a:pPr lvl="3"/>
            <a:r>
              <a:rPr lang="en-US" altLang="zh-CN" dirty="0"/>
              <a:t>Verifier</a:t>
            </a:r>
            <a:r>
              <a:rPr lang="zh-CN" altLang="en-US" dirty="0"/>
              <a:t>要求</a:t>
            </a:r>
            <a:r>
              <a:rPr lang="en-US" altLang="zh-CN" dirty="0"/>
              <a:t>Prover</a:t>
            </a:r>
            <a:r>
              <a:rPr lang="zh-CN" altLang="en-US" dirty="0"/>
              <a:t>指出</a:t>
            </a:r>
            <a:r>
              <a:rPr lang="en-US" altLang="zh-CN" dirty="0"/>
              <a:t>K</a:t>
            </a:r>
            <a:r>
              <a:rPr lang="zh-CN" altLang="en-US" dirty="0"/>
              <a:t>与哪个图同构</a:t>
            </a:r>
            <a:endParaRPr lang="en-US" altLang="zh-CN" dirty="0"/>
          </a:p>
          <a:p>
            <a:pPr lvl="3"/>
            <a:r>
              <a:rPr lang="en-US" altLang="zh-CN" dirty="0"/>
              <a:t>Prover</a:t>
            </a:r>
            <a:r>
              <a:rPr lang="zh-CN" altLang="en-US" dirty="0"/>
              <a:t>给出答案、</a:t>
            </a:r>
            <a:r>
              <a:rPr lang="en-US" altLang="zh-CN" dirty="0"/>
              <a:t>Verifier</a:t>
            </a:r>
            <a:r>
              <a:rPr lang="zh-CN" altLang="en-US" dirty="0"/>
              <a:t>确认</a:t>
            </a:r>
            <a:endParaRPr lang="en-US" altLang="zh-CN" dirty="0"/>
          </a:p>
          <a:p>
            <a:pPr lvl="2"/>
            <a:r>
              <a:rPr lang="zh-CN" altLang="en-US" dirty="0"/>
              <a:t>重复若干次对话，若</a:t>
            </a:r>
            <a:r>
              <a:rPr lang="en-US" altLang="zh-CN" dirty="0"/>
              <a:t>Prover</a:t>
            </a:r>
            <a:r>
              <a:rPr lang="zh-CN" altLang="en-US" dirty="0"/>
              <a:t>总能答对、则</a:t>
            </a:r>
            <a:r>
              <a:rPr lang="en-US" altLang="zh-CN" dirty="0"/>
              <a:t>Verifier</a:t>
            </a:r>
            <a:r>
              <a:rPr lang="zh-CN" altLang="en-US" dirty="0"/>
              <a:t>接受假设</a:t>
            </a:r>
            <a:endParaRPr lang="en-US" altLang="zh-CN" dirty="0"/>
          </a:p>
          <a:p>
            <a:pPr lvl="1"/>
            <a:r>
              <a:rPr lang="zh-CN" altLang="en-US" dirty="0"/>
              <a:t>随机</a:t>
            </a:r>
            <a:endParaRPr lang="en-US" altLang="zh-CN" dirty="0"/>
          </a:p>
          <a:p>
            <a:pPr lvl="2"/>
            <a:r>
              <a:rPr lang="zh-CN" altLang="en-US" dirty="0"/>
              <a:t>伪随机：确定的数学公式自迭代，比如线性同余法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用时间作初始种子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zh-CN" altLang="en-US" dirty="0"/>
              <a:t>真随机：环境噪声量化采样（如</a:t>
            </a:r>
            <a:r>
              <a:rPr lang="en-US" altLang="zh-CN" dirty="0"/>
              <a:t>CPU</a:t>
            </a:r>
            <a:r>
              <a:rPr lang="zh-CN" altLang="en-US" dirty="0"/>
              <a:t>温度、悬空引脚）</a:t>
            </a:r>
            <a:endParaRPr lang="en-US" altLang="zh-CN" dirty="0"/>
          </a:p>
          <a:p>
            <a:pPr lvl="2"/>
            <a:r>
              <a:rPr lang="zh-CN" altLang="en-US" dirty="0"/>
              <a:t>在默认均匀分布假设下、它们同样随机</a:t>
            </a:r>
            <a:endParaRPr lang="en-US" altLang="zh-CN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317F28-C0E5-4BEB-B8E3-5062E60F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68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计算理论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计算</a:t>
            </a:r>
            <a:endParaRPr lang="en-US" altLang="zh-CN" dirty="0"/>
          </a:p>
          <a:p>
            <a:pPr lvl="1"/>
            <a:r>
              <a:rPr lang="zh-CN" altLang="en-US" dirty="0"/>
              <a:t>符号串的</a:t>
            </a:r>
            <a:r>
              <a:rPr lang="zh-CN" altLang="en-US" dirty="0">
                <a:solidFill>
                  <a:srgbClr val="FF0000"/>
                </a:solidFill>
              </a:rPr>
              <a:t>等价替换过程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可计算性    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en-US" altLang="ja-JP" sz="1800" dirty="0">
                <a:solidFill>
                  <a:schemeClr val="bg1">
                    <a:lumMod val="50000"/>
                  </a:schemeClr>
                </a:solidFill>
              </a:rPr>
              <a:t>ℵ₀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及以上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一个符号串</a:t>
            </a:r>
            <a:r>
              <a:rPr lang="zh-CN" altLang="en-US" dirty="0">
                <a:solidFill>
                  <a:srgbClr val="FF0000"/>
                </a:solidFill>
              </a:rPr>
              <a:t>能</a:t>
            </a:r>
            <a:r>
              <a:rPr lang="zh-CN" altLang="en-US" dirty="0"/>
              <a:t>经过</a:t>
            </a:r>
            <a:r>
              <a:rPr lang="zh-CN" altLang="en-US" dirty="0">
                <a:solidFill>
                  <a:srgbClr val="FF0000"/>
                </a:solidFill>
              </a:rPr>
              <a:t>有限</a:t>
            </a:r>
            <a:r>
              <a:rPr lang="zh-CN" altLang="en-US" dirty="0"/>
              <a:t>步骤替换为另一个符号串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计算复杂性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</a:rPr>
              <a:t>// P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及以上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步骤</a:t>
            </a:r>
            <a:r>
              <a:rPr lang="en-US" altLang="zh-CN" dirty="0"/>
              <a:t>(step)</a:t>
            </a:r>
          </a:p>
          <a:p>
            <a:pPr lvl="1"/>
            <a:r>
              <a:rPr lang="zh-CN" altLang="en-US" dirty="0"/>
              <a:t>草稿纸</a:t>
            </a:r>
            <a:r>
              <a:rPr lang="en-US" altLang="zh-CN" dirty="0"/>
              <a:t>(space)</a:t>
            </a:r>
          </a:p>
          <a:p>
            <a:pPr lvl="1"/>
            <a:r>
              <a:rPr lang="zh-CN" altLang="en-US" dirty="0"/>
              <a:t>算法描述</a:t>
            </a:r>
            <a:r>
              <a:rPr lang="en-US" altLang="zh-CN" dirty="0"/>
              <a:t>(programming)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01FE8AB-D522-4DEA-85EB-2DC722C9E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282" y="908964"/>
            <a:ext cx="1787152" cy="21739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CABC40C-4745-4CBA-AAB9-451C595BCEAB}"/>
              </a:ext>
            </a:extLst>
          </p:cNvPr>
          <p:cNvSpPr/>
          <p:nvPr/>
        </p:nvSpPr>
        <p:spPr>
          <a:xfrm>
            <a:off x="9357020" y="3210284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David Hilbert</a:t>
            </a:r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FB7DD46-427B-4E2A-937B-D45DE2ADF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26" y="3799008"/>
            <a:ext cx="2509374" cy="1939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62B3DE-22B0-4253-9CFB-6DAF9FAB3006}"/>
              </a:ext>
            </a:extLst>
          </p:cNvPr>
          <p:cNvSpPr/>
          <p:nvPr/>
        </p:nvSpPr>
        <p:spPr>
          <a:xfrm>
            <a:off x="9158791" y="5919391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Richard Stearns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4E2999A7-C554-4954-86F9-DF71E530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025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CE5B5-3A6B-4A2F-9AEB-DA3AF7876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ea"/>
                <a:cs typeface="Dubai" panose="020B0604020202020204" pitchFamily="34" charset="-78"/>
              </a:rPr>
              <a:t>C</a:t>
            </a:r>
            <a:r>
              <a:rPr lang="zh-CN" altLang="en-US" dirty="0">
                <a:latin typeface="+mj-ea"/>
                <a:cs typeface="Dubai" panose="020B0604020202020204" pitchFamily="34" charset="-78"/>
              </a:rPr>
              <a:t>‘</a:t>
            </a:r>
            <a:r>
              <a:rPr lang="en-US" altLang="zh-CN" dirty="0">
                <a:latin typeface="+mj-ea"/>
                <a:cs typeface="Dubai" panose="020B0604020202020204" pitchFamily="34" charset="-78"/>
              </a:rPr>
              <a:t>ng </a:t>
            </a:r>
            <a:r>
              <a:rPr lang="en-US" altLang="zh-CN" dirty="0" err="1">
                <a:latin typeface="+mj-ea"/>
                <a:cs typeface="Dubai" panose="020B0604020202020204" pitchFamily="34" charset="-78"/>
              </a:rPr>
              <a:t>Ratias</a:t>
            </a:r>
            <a:r>
              <a:rPr lang="zh-CN" altLang="en-US" dirty="0">
                <a:latin typeface="+mj-ea"/>
                <a:cs typeface="Dubai" panose="020B0604020202020204" pitchFamily="34" charset="-78"/>
              </a:rPr>
              <a:t>：毕业</a:t>
            </a:r>
            <a:endParaRPr lang="ja-JP" altLang="en-US" dirty="0">
              <a:latin typeface="+mj-ea"/>
              <a:cs typeface="Dubai" panose="020B0604020202020204" pitchFamily="34" charset="-78"/>
            </a:endParaRPr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113B3DDB-4F17-4FD5-9EC9-F0845A2EB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如果你认真看完并理解了所有内容</a:t>
            </a:r>
            <a:endParaRPr lang="en-US" altLang="zh-CN" dirty="0"/>
          </a:p>
          <a:p>
            <a:r>
              <a:rPr lang="zh-CN" altLang="en-US" dirty="0"/>
              <a:t>并独立完成了全部练习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那么恭喜你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达到了</a:t>
            </a:r>
            <a:r>
              <a:rPr lang="en-US" altLang="zh-CN" dirty="0"/>
              <a:t>211</a:t>
            </a:r>
            <a:r>
              <a:rPr lang="zh-CN" altLang="en-US" dirty="0"/>
              <a:t>大学计算机系理论计算方向本科三年级水平</a:t>
            </a:r>
            <a:endParaRPr lang="en-US" altLang="zh-CN" dirty="0"/>
          </a:p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8139E6-4932-43CF-922D-16F9B2A2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6110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ECE5B5-3A6B-4A2F-9AEB-DA3AF787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ea"/>
                <a:cs typeface="Dubai" panose="020B0604020202020204" pitchFamily="34" charset="-78"/>
              </a:rPr>
              <a:t>Ad </a:t>
            </a:r>
            <a:r>
              <a:rPr lang="en-US" altLang="zh-CN" dirty="0" err="1">
                <a:latin typeface="+mj-ea"/>
                <a:cs typeface="Dubai" panose="020B0604020202020204" pitchFamily="34" charset="-78"/>
              </a:rPr>
              <a:t>astra</a:t>
            </a:r>
            <a:endParaRPr lang="ja-JP" altLang="en-US" dirty="0">
              <a:latin typeface="+mj-ea"/>
              <a:cs typeface="Dubai" panose="020B0604020202020204" pitchFamily="34" charset="-7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F72C0C-D3A5-48B3-BF4E-3F7431E56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心理学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/>
            <a:r>
              <a:rPr lang="zh-CN" altLang="en-US" dirty="0"/>
              <a:t>感知</a:t>
            </a:r>
            <a:r>
              <a:rPr lang="en-US" altLang="zh-CN" dirty="0"/>
              <a:t>/</a:t>
            </a:r>
            <a:r>
              <a:rPr lang="zh-CN" altLang="en-US" dirty="0"/>
              <a:t>意识、反身意识？</a:t>
            </a:r>
            <a:endParaRPr lang="en-US" altLang="zh-CN" dirty="0"/>
          </a:p>
          <a:p>
            <a:pPr lvl="1"/>
            <a:r>
              <a:rPr lang="ja-JP" altLang="en-US" dirty="0"/>
              <a:t>自我暗示</a:t>
            </a:r>
            <a:r>
              <a:rPr lang="zh-CN" altLang="en-US" dirty="0"/>
              <a:t>、</a:t>
            </a:r>
            <a:r>
              <a:rPr lang="ja-JP" altLang="en-US" dirty="0"/>
              <a:t>癔症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kumimoji="1" lang="zh-CN" altLang="en-US" dirty="0"/>
              <a:t>物理学</a:t>
            </a:r>
            <a:r>
              <a:rPr lang="zh-CN" altLang="en-US" dirty="0"/>
              <a:t>的</a:t>
            </a:r>
            <a:endParaRPr kumimoji="1" lang="en-US" altLang="zh-CN" dirty="0"/>
          </a:p>
          <a:p>
            <a:pPr lvl="1"/>
            <a:r>
              <a:rPr lang="zh-CN" altLang="en-US" dirty="0"/>
              <a:t>物理主义？</a:t>
            </a:r>
            <a:endParaRPr lang="en-US" altLang="zh-CN" dirty="0"/>
          </a:p>
          <a:p>
            <a:pPr lvl="1"/>
            <a:r>
              <a:rPr lang="zh-CN" altLang="en-US" dirty="0"/>
              <a:t>实在论、</a:t>
            </a:r>
            <a:r>
              <a:rPr lang="ja-JP" altLang="en-US" dirty="0"/>
              <a:t>工具主义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观察渗透、归纳偏置？</a:t>
            </a:r>
            <a:endParaRPr lang="en-US" altLang="ja-JP" dirty="0"/>
          </a:p>
          <a:p>
            <a:r>
              <a:rPr kumimoji="1" lang="zh-CN" altLang="en-US" dirty="0"/>
              <a:t>宇宙学的</a:t>
            </a:r>
            <a:endParaRPr kumimoji="1" lang="en-US" altLang="zh-CN" dirty="0"/>
          </a:p>
          <a:p>
            <a:pPr lvl="1"/>
            <a:r>
              <a:rPr lang="zh-CN" altLang="en-US" dirty="0"/>
              <a:t>混沌、真随机？</a:t>
            </a:r>
            <a:endParaRPr lang="en-US" altLang="zh-CN" dirty="0"/>
          </a:p>
          <a:p>
            <a:pPr lvl="1"/>
            <a:r>
              <a:rPr lang="zh-CN" altLang="en-US" dirty="0"/>
              <a:t>人择原理？</a:t>
            </a:r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F828AA-5AF0-4421-B109-B30A9C20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14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计算问题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表示为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FF0000"/>
                </a:solidFill>
              </a:rPr>
              <a:t>语言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计算函数在给定点上的值      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主要是函数性问题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判定给定句子是否在语言中        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判定性问题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试试看吧</a:t>
            </a:r>
            <a:endParaRPr lang="en-US" altLang="zh-CN" dirty="0"/>
          </a:p>
          <a:p>
            <a:pPr lvl="1"/>
            <a:r>
              <a:rPr lang="zh-CN" altLang="en-US" dirty="0"/>
              <a:t>谁杀死了林肯？</a:t>
            </a:r>
            <a:endParaRPr lang="en-US" altLang="zh-CN" dirty="0"/>
          </a:p>
          <a:p>
            <a:pPr lvl="1"/>
            <a:r>
              <a:rPr lang="zh-CN" altLang="en-US" dirty="0"/>
              <a:t>有哪些碱金属元素？</a:t>
            </a:r>
            <a:endParaRPr lang="en-US" altLang="zh-CN" dirty="0"/>
          </a:p>
          <a:p>
            <a:pPr lvl="1"/>
            <a:r>
              <a:rPr lang="zh-CN" altLang="en-US" dirty="0"/>
              <a:t>什么是正义？</a:t>
            </a:r>
            <a:endParaRPr lang="en-US" altLang="zh-CN" dirty="0"/>
          </a:p>
          <a:p>
            <a:pPr lvl="1"/>
            <a:r>
              <a:rPr lang="en-US" altLang="zh-CN" dirty="0"/>
              <a:t>SAT</a:t>
            </a:r>
            <a:r>
              <a:rPr lang="zh-CN" altLang="en-US" dirty="0"/>
              <a:t>布尔公式满足性问题</a:t>
            </a:r>
            <a:endParaRPr lang="en-US" altLang="zh-CN" dirty="0"/>
          </a:p>
          <a:p>
            <a:pPr lvl="1"/>
            <a:r>
              <a:rPr lang="en-US" altLang="zh-CN" dirty="0"/>
              <a:t>PRIME</a:t>
            </a:r>
            <a:r>
              <a:rPr lang="zh-CN" altLang="en-US" dirty="0"/>
              <a:t>素性判定问题</a:t>
            </a:r>
            <a:endParaRPr lang="en-US" altLang="zh-CN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4985C1-7AF8-44D8-B82B-79433487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44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可计算性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可计算</a:t>
            </a:r>
            <a:endParaRPr lang="en-US" altLang="zh-CN" dirty="0"/>
          </a:p>
          <a:p>
            <a:pPr lvl="1"/>
            <a:r>
              <a:rPr lang="zh-CN" altLang="en-US" dirty="0"/>
              <a:t>停机 </a:t>
            </a:r>
            <a:r>
              <a:rPr lang="en-US" altLang="zh-CN" dirty="0"/>
              <a:t>+ </a:t>
            </a:r>
            <a:r>
              <a:rPr lang="zh-CN" altLang="en-US" dirty="0"/>
              <a:t>正确答案</a:t>
            </a:r>
            <a:endParaRPr lang="en-US" altLang="zh-CN" dirty="0"/>
          </a:p>
          <a:p>
            <a:pPr lvl="1"/>
            <a:r>
              <a:rPr lang="en-US" altLang="zh-CN" dirty="0"/>
              <a:t>HALT</a:t>
            </a:r>
          </a:p>
          <a:p>
            <a:pPr lvl="1"/>
            <a:r>
              <a:rPr lang="en-US" altLang="zh-CN" dirty="0" err="1"/>
              <a:t>uHALT</a:t>
            </a:r>
            <a:r>
              <a:rPr lang="zh-CN" altLang="en-US" dirty="0"/>
              <a:t>、</a:t>
            </a:r>
            <a:r>
              <a:rPr lang="en-US" altLang="zh-CN" dirty="0"/>
              <a:t>3N+1         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不知道的事就是不知道</a:t>
            </a:r>
          </a:p>
          <a:p>
            <a:endParaRPr lang="en-US" altLang="zh-CN" dirty="0"/>
          </a:p>
          <a:p>
            <a:r>
              <a:rPr lang="zh-CN" altLang="en-US" dirty="0"/>
              <a:t>试试看吧</a:t>
            </a:r>
            <a:endParaRPr lang="en-US" altLang="zh-CN" dirty="0"/>
          </a:p>
          <a:p>
            <a:pPr lvl="1"/>
            <a:r>
              <a:rPr lang="zh-CN" altLang="en-US" dirty="0"/>
              <a:t>按儒略历计算，十亿年后的五月</a:t>
            </a:r>
            <a:r>
              <a:rPr lang="en-US" altLang="zh-CN" dirty="0"/>
              <a:t>27</a:t>
            </a:r>
            <a:r>
              <a:rPr lang="zh-CN" altLang="en-US" dirty="0"/>
              <a:t>日是星期几？</a:t>
            </a:r>
            <a:endParaRPr lang="en-US" altLang="zh-CN" dirty="0"/>
          </a:p>
          <a:p>
            <a:pPr lvl="1"/>
            <a:r>
              <a:rPr lang="zh-CN" altLang="en-US" dirty="0"/>
              <a:t>一个不是面包的面包是不是面包？</a:t>
            </a:r>
            <a:endParaRPr lang="en-US" altLang="zh-CN" dirty="0"/>
          </a:p>
          <a:p>
            <a:pPr lvl="1"/>
            <a:r>
              <a:rPr lang="zh-CN" altLang="en-US" dirty="0"/>
              <a:t>博爱与自由构成多利亚调式上的第几级顺阶和弦？</a:t>
            </a:r>
            <a:endParaRPr lang="en-US" altLang="zh-CN" dirty="0"/>
          </a:p>
          <a:p>
            <a:pPr lvl="1"/>
            <a:r>
              <a:rPr lang="zh-CN" altLang="en-US" dirty="0"/>
              <a:t>后天我去买彩票，是否能中一百万？</a:t>
            </a:r>
            <a:endParaRPr lang="en-US" altLang="zh-CN" dirty="0"/>
          </a:p>
        </p:txBody>
      </p:sp>
      <p:sp>
        <p:nvSpPr>
          <p:cNvPr id="7" name="動作設定ボタン: 進む/次へ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8AE367A-5A17-45D8-B1EB-46BBAE5FBEC5}"/>
              </a:ext>
            </a:extLst>
          </p:cNvPr>
          <p:cNvSpPr/>
          <p:nvPr/>
        </p:nvSpPr>
        <p:spPr>
          <a:xfrm>
            <a:off x="10873248" y="5630091"/>
            <a:ext cx="666135" cy="66613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dirty="0"/>
              <a:t>Ex1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6CB2E7F-FAC8-4AAB-AA47-52EE47980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29" y="650557"/>
            <a:ext cx="4057038" cy="2601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4244E18-3765-4AD5-B75B-6E1FA09F2396}"/>
              </a:ext>
            </a:extLst>
          </p:cNvPr>
          <p:cNvSpPr/>
          <p:nvPr/>
        </p:nvSpPr>
        <p:spPr>
          <a:xfrm>
            <a:off x="9071489" y="3444745"/>
            <a:ext cx="1173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停机问题</a:t>
            </a:r>
            <a:r>
              <a:rPr lang="ja-JP" altLang="en-US" dirty="0"/>
              <a:t> 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7339B80-0C7E-42D6-BE59-D91BD2EC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91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8BFC53-02FE-4FCB-8EBB-32C83C34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计算复杂性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06EF35-B9DC-4BF2-A1BC-0934D1B9E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复杂性层级</a:t>
            </a:r>
            <a:endParaRPr lang="en-US" altLang="zh-CN" dirty="0"/>
          </a:p>
          <a:p>
            <a:pPr lvl="1"/>
            <a:r>
              <a:rPr lang="en-US" altLang="zh-CN" dirty="0"/>
              <a:t>NL</a:t>
            </a:r>
            <a:r>
              <a:rPr lang="zh-CN" altLang="en-US" dirty="0"/>
              <a:t>：对数空间</a:t>
            </a:r>
            <a:endParaRPr lang="en-US" altLang="zh-CN" dirty="0"/>
          </a:p>
          <a:p>
            <a:pPr lvl="1"/>
            <a:r>
              <a:rPr lang="en-US" altLang="zh-CN" dirty="0"/>
              <a:t>P</a:t>
            </a:r>
            <a:r>
              <a:rPr lang="zh-CN" altLang="en-US" dirty="0"/>
              <a:t>：多项式时间</a:t>
            </a:r>
            <a:endParaRPr lang="en-US" altLang="zh-CN" dirty="0"/>
          </a:p>
          <a:p>
            <a:pPr lvl="1"/>
            <a:r>
              <a:rPr lang="en-US" altLang="zh-CN" dirty="0"/>
              <a:t>NP</a:t>
            </a:r>
            <a:r>
              <a:rPr lang="zh-CN" altLang="en-US" dirty="0"/>
              <a:t>：非确定性多项式时间</a:t>
            </a:r>
            <a:endParaRPr lang="en-US" altLang="zh-CN" dirty="0"/>
          </a:p>
          <a:p>
            <a:pPr lvl="1"/>
            <a:r>
              <a:rPr lang="en-US" altLang="zh-CN" dirty="0"/>
              <a:t>PH</a:t>
            </a:r>
            <a:r>
              <a:rPr lang="zh-CN" altLang="en-US" dirty="0"/>
              <a:t>：常数个非确定性多项式时间串联</a:t>
            </a:r>
            <a:r>
              <a:rPr lang="zh-CN" altLang="en-US" sz="1900" dirty="0">
                <a:solidFill>
                  <a:schemeClr val="bg1">
                    <a:lumMod val="50000"/>
                  </a:schemeClr>
                </a:solidFill>
              </a:rPr>
              <a:t>（但空间增长了）</a:t>
            </a:r>
            <a:endParaRPr lang="en-US" altLang="zh-CN" sz="19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CN" dirty="0"/>
              <a:t>PSPACE</a:t>
            </a:r>
            <a:r>
              <a:rPr lang="zh-CN" altLang="en-US" dirty="0"/>
              <a:t>：多项式空间</a:t>
            </a:r>
            <a:endParaRPr lang="en-US" altLang="zh-CN" dirty="0"/>
          </a:p>
          <a:p>
            <a:pPr lvl="1"/>
            <a:r>
              <a:rPr lang="en-US" altLang="zh-CN" dirty="0"/>
              <a:t>EXP</a:t>
            </a:r>
            <a:r>
              <a:rPr lang="zh-CN" altLang="en-US" dirty="0"/>
              <a:t>：指数时间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P</a:t>
            </a:r>
            <a:r>
              <a:rPr lang="zh-CN" altLang="en-US" dirty="0"/>
              <a:t>以及</a:t>
            </a:r>
            <a:r>
              <a:rPr lang="en-US" altLang="zh-CN" dirty="0"/>
              <a:t>NP-bounded</a:t>
            </a:r>
            <a:r>
              <a:rPr lang="zh-CN" altLang="en-US" dirty="0"/>
              <a:t>问题的</a:t>
            </a:r>
            <a:r>
              <a:rPr lang="zh-CN" altLang="en-US" u="sng" dirty="0"/>
              <a:t>一般</a:t>
            </a:r>
            <a:r>
              <a:rPr lang="zh-CN" altLang="en-US" dirty="0"/>
              <a:t>解法</a:t>
            </a:r>
            <a:endParaRPr lang="en-US" altLang="zh-CN" dirty="0"/>
          </a:p>
          <a:p>
            <a:pPr lvl="1"/>
            <a:r>
              <a:rPr lang="en-US" altLang="zh-CN" dirty="0"/>
              <a:t>P</a:t>
            </a:r>
            <a:r>
              <a:rPr lang="zh-CN" altLang="en-US" dirty="0"/>
              <a:t>：从给定约束条件逐步推理规约化简</a:t>
            </a:r>
            <a:endParaRPr lang="en-US" altLang="zh-CN" dirty="0"/>
          </a:p>
          <a:p>
            <a:pPr lvl="1"/>
            <a:r>
              <a:rPr lang="en-US" altLang="zh-CN" dirty="0"/>
              <a:t>NP-bounded</a:t>
            </a:r>
            <a:r>
              <a:rPr lang="zh-CN" altLang="en-US" dirty="0"/>
              <a:t>：在假设的解空间里盲目搜索 </a:t>
            </a:r>
            <a:r>
              <a:rPr lang="en-US" altLang="zh-CN" dirty="0"/>
              <a:t>(find needle in hay)</a:t>
            </a:r>
          </a:p>
          <a:p>
            <a:pPr lvl="2"/>
            <a:r>
              <a:rPr lang="zh-CN" altLang="en-US" dirty="0">
                <a:solidFill>
                  <a:srgbClr val="7030A0"/>
                </a:solidFill>
              </a:rPr>
              <a:t>成员资格可枚举</a:t>
            </a:r>
            <a:r>
              <a:rPr lang="en-US" altLang="zh-CN" dirty="0">
                <a:solidFill>
                  <a:srgbClr val="7030A0"/>
                </a:solidFill>
              </a:rPr>
              <a:t>/</a:t>
            </a:r>
            <a:r>
              <a:rPr lang="zh-CN" altLang="en-US" dirty="0">
                <a:solidFill>
                  <a:srgbClr val="7030A0"/>
                </a:solidFill>
              </a:rPr>
              <a:t>可判定的解空间</a:t>
            </a:r>
            <a:endParaRPr lang="en-US" altLang="zh-CN" dirty="0">
              <a:solidFill>
                <a:srgbClr val="7030A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6E10EE-7D90-4FEB-86E4-665CAFABA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67" b="19733"/>
          <a:stretch/>
        </p:blipFill>
        <p:spPr>
          <a:xfrm>
            <a:off x="8437880" y="1220946"/>
            <a:ext cx="2915920" cy="305816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7BDCCA-E911-458F-B7B0-575BAF9E9628}"/>
              </a:ext>
            </a:extLst>
          </p:cNvPr>
          <p:cNvSpPr txBox="1"/>
          <p:nvPr/>
        </p:nvSpPr>
        <p:spPr>
          <a:xfrm>
            <a:off x="9113414" y="4414043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假设 </a:t>
            </a:r>
            <a:r>
              <a:rPr kumimoji="1" lang="en-US" altLang="zh-CN" dirty="0"/>
              <a:t>P != NP</a:t>
            </a:r>
            <a:endParaRPr kumimoji="1" lang="ja-JP" altLang="en-US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A690481-2CD8-4CF4-AC0B-625F74C1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105BD-B1C1-4EB0-B2D1-033AC365240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19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5901</TotalTime>
  <Words>6592</Words>
  <Application>Microsoft Office PowerPoint</Application>
  <PresentationFormat>ワイド画面</PresentationFormat>
  <Paragraphs>915</Paragraphs>
  <Slides>61</Slides>
  <Notes>48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70" baseType="lpstr">
      <vt:lpstr>Arial Unicode MS</vt:lpstr>
      <vt:lpstr>游ゴシック</vt:lpstr>
      <vt:lpstr>游ゴシック Light</vt:lpstr>
      <vt:lpstr>等线 Light</vt:lpstr>
      <vt:lpstr>Arial</vt:lpstr>
      <vt:lpstr>Bahnschrift SemiLight Condensed</vt:lpstr>
      <vt:lpstr>Cambria Math</vt:lpstr>
      <vt:lpstr>Times New Roman</vt:lpstr>
      <vt:lpstr>Office テーマ</vt:lpstr>
      <vt:lpstr>Ex0</vt:lpstr>
      <vt:lpstr>计算、方法、机器</vt:lpstr>
      <vt:lpstr>茵蒂克丝</vt:lpstr>
      <vt:lpstr>Part A：计算理论</vt:lpstr>
      <vt:lpstr>计算起源</vt:lpstr>
      <vt:lpstr>计算理论</vt:lpstr>
      <vt:lpstr>计算问题</vt:lpstr>
      <vt:lpstr>可计算性</vt:lpstr>
      <vt:lpstr>计算复杂性</vt:lpstr>
      <vt:lpstr>计算复杂性：完全性问题</vt:lpstr>
      <vt:lpstr>计算复杂性：NP类</vt:lpstr>
      <vt:lpstr>计算复杂性：PH天梯</vt:lpstr>
      <vt:lpstr>Ex1</vt:lpstr>
      <vt:lpstr>Part B：计算模型</vt:lpstr>
      <vt:lpstr>人类计算者</vt:lpstr>
      <vt:lpstr>计算模型</vt:lpstr>
      <vt:lpstr>递归函数</vt:lpstr>
      <vt:lpstr>λ演算</vt:lpstr>
      <vt:lpstr>图灵机</vt:lpstr>
      <vt:lpstr>BrainFuck</vt:lpstr>
      <vt:lpstr>RAM</vt:lpstr>
      <vt:lpstr>计算机器</vt:lpstr>
      <vt:lpstr>存储：RS锁存器</vt:lpstr>
      <vt:lpstr>计算：一位全加器FA</vt:lpstr>
      <vt:lpstr>Ex2</vt:lpstr>
      <vt:lpstr>Part C：量子信息与计算</vt:lpstr>
      <vt:lpstr>二象性：延迟选择实验</vt:lpstr>
      <vt:lpstr>观测：退相干解释</vt:lpstr>
      <vt:lpstr>量子力学的数学假设</vt:lpstr>
      <vt:lpstr>叠加态</vt:lpstr>
      <vt:lpstr>相空间</vt:lpstr>
      <vt:lpstr>演化：矩阵运算/低层语义 (盗用矩阵力学)</vt:lpstr>
      <vt:lpstr>演化：符号计算/高层语义</vt:lpstr>
      <vt:lpstr>测量：量子随机数</vt:lpstr>
      <vt:lpstr>纠缠</vt:lpstr>
      <vt:lpstr>Bell态：两个双态量子的最大纠缠状态</vt:lpstr>
      <vt:lpstr>量子信息和量子计算</vt:lpstr>
      <vt:lpstr>量子通信</vt:lpstr>
      <vt:lpstr>量子通信：隐形传态</vt:lpstr>
      <vt:lpstr>量子通信：超密编码</vt:lpstr>
      <vt:lpstr>量子算法</vt:lpstr>
      <vt:lpstr>量子算法：Deutsch</vt:lpstr>
      <vt:lpstr>量子算法：Grover</vt:lpstr>
      <vt:lpstr>Ex3</vt:lpstr>
      <vt:lpstr>Part D：验证</vt:lpstr>
      <vt:lpstr>IP：交互式证明</vt:lpstr>
      <vt:lpstr>量子计算的经典验证</vt:lpstr>
      <vt:lpstr>Ex4</vt:lpstr>
      <vt:lpstr>Appendix A：参考资料</vt:lpstr>
      <vt:lpstr>万恶的科普</vt:lpstr>
      <vt:lpstr>智障的论文</vt:lpstr>
      <vt:lpstr>对于民科批判的批判</vt:lpstr>
      <vt:lpstr>Appendix B：参考答案</vt:lpstr>
      <vt:lpstr>Ex0</vt:lpstr>
      <vt:lpstr>Ex1</vt:lpstr>
      <vt:lpstr>Ex2</vt:lpstr>
      <vt:lpstr>Ex3</vt:lpstr>
      <vt:lpstr>Ex3</vt:lpstr>
      <vt:lpstr>Ex4</vt:lpstr>
      <vt:lpstr>C‘ng Ratias：毕业</vt:lpstr>
      <vt:lpstr>Ad astra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犬灵 Kahsolt</dc:creator>
  <cp:lastModifiedBy>犬灵 Kahsolt</cp:lastModifiedBy>
  <cp:revision>850</cp:revision>
  <dcterms:created xsi:type="dcterms:W3CDTF">2020-02-12T06:07:15Z</dcterms:created>
  <dcterms:modified xsi:type="dcterms:W3CDTF">2020-04-02T14:32:30Z</dcterms:modified>
</cp:coreProperties>
</file>